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906000" cy="6858000" type="A4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>
        <p:scale>
          <a:sx n="100" d="100"/>
          <a:sy n="100" d="100"/>
        </p:scale>
        <p:origin x="-2008" y="-848"/>
      </p:cViewPr>
      <p:guideLst>
        <p:guide orient="horz" pos="1380"/>
        <p:guide pos="6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4A73F-58C2-6C47-A8A6-3E2A227137BB}" type="datetime1">
              <a:rPr lang="sv-SE" smtClean="0"/>
              <a:t>2014-06-05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42DB1-0523-3849-B718-7C97F05EF120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228210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A26A99-C1F6-4C4B-AFC0-E4045C6BF0D9}" type="datetime1">
              <a:rPr lang="sv-SE" smtClean="0"/>
              <a:t>2014-06-05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1E810-2D15-264F-93EA-83AED0794C6A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036426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4634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0678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14351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AFD8-6574-6642-9EFF-1FC8C3515AEC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2480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AFD8-6574-6642-9EFF-1FC8C3515AEC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825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AFD8-6574-6642-9EFF-1FC8C3515AEC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5097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939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269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269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269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269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269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269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269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AFD8-6574-6642-9EFF-1FC8C3515AEC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5275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269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269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269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269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269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269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269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269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269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269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AFD8-6574-6642-9EFF-1FC8C3515AEC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7541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AFD8-6574-6642-9EFF-1FC8C3515AEC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9610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AFD8-6574-6642-9EFF-1FC8C3515AEC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9192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AFD8-6574-6642-9EFF-1FC8C3515AEC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3017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AFD8-6574-6642-9EFF-1FC8C3515AEC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7648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AFD8-6574-6642-9EFF-1FC8C3515AEC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7906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AFD8-6574-6642-9EFF-1FC8C3515AEC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2974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3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9AFD8-6574-6642-9EFF-1FC8C3515AEC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6334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0D68B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latin typeface="Arial"/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-31733" y="2752587"/>
            <a:ext cx="99377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dirty="0" smtClean="0">
                <a:solidFill>
                  <a:schemeClr val="bg1"/>
                </a:solidFill>
                <a:latin typeface="Arial"/>
                <a:cs typeface="Trebuchet MS"/>
              </a:rPr>
              <a:t>Framtidsbilder från </a:t>
            </a:r>
            <a:br>
              <a:rPr lang="sv-SE" sz="4000" dirty="0" smtClean="0">
                <a:solidFill>
                  <a:schemeClr val="bg1"/>
                </a:solidFill>
                <a:latin typeface="Arial"/>
                <a:cs typeface="Trebuchet MS"/>
              </a:rPr>
            </a:br>
            <a:r>
              <a:rPr lang="sv-SE" sz="4000" dirty="0" smtClean="0">
                <a:solidFill>
                  <a:schemeClr val="bg1"/>
                </a:solidFill>
                <a:latin typeface="Arial"/>
                <a:cs typeface="Trebuchet MS"/>
              </a:rPr>
              <a:t>livet i Norrbotten 2030</a:t>
            </a:r>
          </a:p>
        </p:txBody>
      </p:sp>
      <p:pic>
        <p:nvPicPr>
          <p:cNvPr id="4" name="Bildobjekt 3" descr="bildbanners_ppt_nya5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66"/>
          <a:stretch/>
        </p:blipFill>
        <p:spPr>
          <a:xfrm>
            <a:off x="0" y="767588"/>
            <a:ext cx="9906000" cy="117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400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045635" y="2231406"/>
            <a:ext cx="6358465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>
                <a:solidFill>
                  <a:srgbClr val="0D68B0"/>
                </a:solidFill>
                <a:latin typeface="Arial"/>
              </a:rPr>
              <a:t>Vardagslivet och människors samspel</a:t>
            </a:r>
            <a:endParaRPr lang="sv-SE" sz="2400" dirty="0">
              <a:solidFill>
                <a:srgbClr val="0D68B0"/>
              </a:solidFill>
              <a:latin typeface="Arial"/>
            </a:endParaRPr>
          </a:p>
          <a:p>
            <a:endParaRPr lang="sv-SE" dirty="0" smtClean="0">
              <a:latin typeface="Arial"/>
            </a:endParaRPr>
          </a:p>
          <a:p>
            <a:r>
              <a:rPr lang="sv-SE" dirty="0" smtClean="0">
                <a:latin typeface="Arial"/>
              </a:rPr>
              <a:t>De framtidsbilder </a:t>
            </a:r>
            <a:r>
              <a:rPr lang="sv-SE" dirty="0">
                <a:latin typeface="Arial"/>
              </a:rPr>
              <a:t>som kommer fram ur Kraftsamlingarna har </a:t>
            </a:r>
            <a:r>
              <a:rPr lang="sv-SE" dirty="0" smtClean="0">
                <a:latin typeface="Arial"/>
              </a:rPr>
              <a:t/>
            </a:r>
            <a:br>
              <a:rPr lang="sv-SE" dirty="0" smtClean="0">
                <a:latin typeface="Arial"/>
              </a:rPr>
            </a:br>
            <a:r>
              <a:rPr lang="sv-SE" dirty="0" smtClean="0">
                <a:latin typeface="Arial"/>
              </a:rPr>
              <a:t>en </a:t>
            </a:r>
            <a:r>
              <a:rPr lang="sv-SE" dirty="0">
                <a:latin typeface="Arial"/>
              </a:rPr>
              <a:t>annan karaktär, de är </a:t>
            </a:r>
            <a:r>
              <a:rPr lang="sv-SE" i="1" dirty="0">
                <a:solidFill>
                  <a:srgbClr val="FF8000"/>
                </a:solidFill>
                <a:latin typeface="Arial"/>
              </a:rPr>
              <a:t>norrbottningarnas framtidssyn på livet </a:t>
            </a:r>
            <a:r>
              <a:rPr lang="sv-SE" i="1" dirty="0" smtClean="0">
                <a:solidFill>
                  <a:srgbClr val="FF8000"/>
                </a:solidFill>
                <a:latin typeface="Arial"/>
              </a:rPr>
              <a:t>i Norrbotten.</a:t>
            </a:r>
            <a:r>
              <a:rPr lang="sv-SE" dirty="0" smtClean="0">
                <a:latin typeface="Arial"/>
              </a:rPr>
              <a:t> </a:t>
            </a:r>
          </a:p>
          <a:p>
            <a:endParaRPr lang="sv-SE" dirty="0" smtClean="0">
              <a:latin typeface="Arial"/>
            </a:endParaRPr>
          </a:p>
          <a:p>
            <a:r>
              <a:rPr lang="sv-SE" dirty="0" smtClean="0">
                <a:latin typeface="Arial"/>
              </a:rPr>
              <a:t>Vilket </a:t>
            </a:r>
            <a:r>
              <a:rPr lang="sv-SE" dirty="0">
                <a:latin typeface="Arial"/>
              </a:rPr>
              <a:t>klimat vill vi ha mellan människor? </a:t>
            </a:r>
            <a:endParaRPr lang="sv-SE" dirty="0" smtClean="0">
              <a:latin typeface="Arial"/>
            </a:endParaRPr>
          </a:p>
          <a:p>
            <a:r>
              <a:rPr lang="sv-SE" dirty="0" smtClean="0">
                <a:latin typeface="Arial"/>
              </a:rPr>
              <a:t>Vilka </a:t>
            </a:r>
            <a:r>
              <a:rPr lang="sv-SE" dirty="0">
                <a:latin typeface="Arial"/>
              </a:rPr>
              <a:t>attityder ska prägla umgänge och samarbete? </a:t>
            </a:r>
            <a:endParaRPr lang="sv-SE" dirty="0" smtClean="0">
              <a:latin typeface="Arial"/>
            </a:endParaRPr>
          </a:p>
          <a:p>
            <a:endParaRPr lang="sv-SE" dirty="0">
              <a:latin typeface="Arial"/>
            </a:endParaRPr>
          </a:p>
          <a:p>
            <a:r>
              <a:rPr lang="sv-SE" dirty="0" smtClean="0">
                <a:latin typeface="Arial"/>
              </a:rPr>
              <a:t>De anger en riktning att eftersträva i olika </a:t>
            </a:r>
            <a:r>
              <a:rPr lang="sv-SE" dirty="0">
                <a:latin typeface="Arial"/>
              </a:rPr>
              <a:t>beslut och </a:t>
            </a:r>
            <a:r>
              <a:rPr lang="sv-SE" dirty="0" smtClean="0">
                <a:latin typeface="Arial"/>
              </a:rPr>
              <a:t>satsningar, i </a:t>
            </a:r>
            <a:r>
              <a:rPr lang="sv-SE" dirty="0">
                <a:latin typeface="Arial"/>
              </a:rPr>
              <a:t>stort och smått. </a:t>
            </a:r>
          </a:p>
          <a:p>
            <a:endParaRPr lang="sv-SE" dirty="0">
              <a:latin typeface="Arial"/>
            </a:endParaRPr>
          </a:p>
        </p:txBody>
      </p:sp>
      <p:pic>
        <p:nvPicPr>
          <p:cNvPr id="7" name="Bildobjekt 6" descr="bildbanners_ppt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1981200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6136217" y="1318496"/>
            <a:ext cx="3467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400" dirty="0" smtClean="0">
                <a:solidFill>
                  <a:schemeClr val="bg1"/>
                </a:solidFill>
                <a:latin typeface="Arial"/>
              </a:rPr>
              <a:t>Framtidsbilder som inspirerar och som kompletterar Norrbottens visioner</a:t>
            </a:r>
            <a:endParaRPr lang="sv-SE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1693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med klippta hörn diagonalt 4"/>
          <p:cNvSpPr/>
          <p:nvPr/>
        </p:nvSpPr>
        <p:spPr>
          <a:xfrm>
            <a:off x="1031875" y="3975100"/>
            <a:ext cx="5883339" cy="635000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latin typeface="Arial"/>
            </a:endParaRPr>
          </a:p>
        </p:txBody>
      </p:sp>
      <p:sp>
        <p:nvSpPr>
          <p:cNvPr id="6" name="Rektangel med klippta hörn diagonalt 5"/>
          <p:cNvSpPr/>
          <p:nvPr/>
        </p:nvSpPr>
        <p:spPr>
          <a:xfrm>
            <a:off x="1031875" y="4745980"/>
            <a:ext cx="5883339" cy="635000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latin typeface="Arial"/>
            </a:endParaRPr>
          </a:p>
        </p:txBody>
      </p:sp>
      <p:sp>
        <p:nvSpPr>
          <p:cNvPr id="3" name="Rektangel med klippta hörn diagonalt 2"/>
          <p:cNvSpPr/>
          <p:nvPr/>
        </p:nvSpPr>
        <p:spPr>
          <a:xfrm>
            <a:off x="1031874" y="3187700"/>
            <a:ext cx="5883340" cy="635000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latin typeface="Arial"/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1045634" y="2246244"/>
            <a:ext cx="2519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dirty="0" smtClean="0">
                <a:solidFill>
                  <a:srgbClr val="0D68B0"/>
                </a:solidFill>
                <a:latin typeface="Arial"/>
              </a:rPr>
              <a:t>Definitioner</a:t>
            </a:r>
          </a:p>
        </p:txBody>
      </p:sp>
      <p:sp>
        <p:nvSpPr>
          <p:cNvPr id="4" name="Rektangel 3"/>
          <p:cNvSpPr/>
          <p:nvPr/>
        </p:nvSpPr>
        <p:spPr>
          <a:xfrm>
            <a:off x="1045634" y="3320873"/>
            <a:ext cx="5503333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sv-SE" sz="2000" b="1" dirty="0">
                <a:latin typeface="Arial"/>
              </a:rPr>
              <a:t>Vision:</a:t>
            </a:r>
            <a:r>
              <a:rPr lang="sv-SE" sz="2000" dirty="0">
                <a:latin typeface="Arial"/>
              </a:rPr>
              <a:t> </a:t>
            </a:r>
            <a:r>
              <a:rPr lang="sv-SE" sz="2000" dirty="0" smtClean="0">
                <a:latin typeface="Arial"/>
              </a:rPr>
              <a:t>	  	Önskat </a:t>
            </a:r>
            <a:r>
              <a:rPr lang="sv-SE" sz="2000" dirty="0">
                <a:latin typeface="Arial"/>
              </a:rPr>
              <a:t>läge. </a:t>
            </a:r>
            <a:r>
              <a:rPr lang="sv-SE" sz="2000" b="1" u="sng" dirty="0" smtClean="0">
                <a:latin typeface="Arial"/>
              </a:rPr>
              <a:t>Framtidsbild</a:t>
            </a:r>
            <a:endParaRPr lang="sv-SE" sz="2000" b="1" u="sng" dirty="0">
              <a:latin typeface="Arial"/>
            </a:endParaRPr>
          </a:p>
          <a:p>
            <a:pPr lvl="0">
              <a:spcAft>
                <a:spcPts val="600"/>
              </a:spcAft>
            </a:pPr>
            <a:endParaRPr lang="sv-SE" sz="2000" b="1" dirty="0" smtClean="0">
              <a:latin typeface="Arial"/>
            </a:endParaRPr>
          </a:p>
          <a:p>
            <a:pPr lvl="0">
              <a:spcAft>
                <a:spcPts val="600"/>
              </a:spcAft>
            </a:pPr>
            <a:r>
              <a:rPr lang="sv-SE" sz="2000" b="1" dirty="0" smtClean="0">
                <a:latin typeface="Arial"/>
              </a:rPr>
              <a:t>Strategi:	</a:t>
            </a:r>
            <a:r>
              <a:rPr lang="sv-SE" sz="2000" b="1" u="sng" dirty="0" smtClean="0">
                <a:latin typeface="Arial"/>
              </a:rPr>
              <a:t>Vad</a:t>
            </a:r>
            <a:r>
              <a:rPr lang="sv-SE" sz="2000" dirty="0" smtClean="0">
                <a:latin typeface="Arial"/>
              </a:rPr>
              <a:t> </a:t>
            </a:r>
            <a:r>
              <a:rPr lang="sv-SE" sz="2000" dirty="0">
                <a:latin typeface="Arial"/>
              </a:rPr>
              <a:t>ska vi satsa på?</a:t>
            </a:r>
          </a:p>
          <a:p>
            <a:pPr lvl="0">
              <a:spcAft>
                <a:spcPts val="600"/>
              </a:spcAft>
            </a:pPr>
            <a:endParaRPr lang="sv-SE" sz="2000" b="1" dirty="0" smtClean="0">
              <a:latin typeface="Arial"/>
            </a:endParaRPr>
          </a:p>
          <a:p>
            <a:pPr lvl="0">
              <a:spcAft>
                <a:spcPts val="600"/>
              </a:spcAft>
            </a:pPr>
            <a:r>
              <a:rPr lang="sv-SE" sz="2000" b="1" dirty="0" smtClean="0">
                <a:latin typeface="Arial"/>
              </a:rPr>
              <a:t>Plan</a:t>
            </a:r>
            <a:r>
              <a:rPr lang="sv-SE" sz="2000" b="1" dirty="0">
                <a:latin typeface="Arial"/>
              </a:rPr>
              <a:t>:</a:t>
            </a:r>
            <a:r>
              <a:rPr lang="sv-SE" sz="2000" dirty="0">
                <a:latin typeface="Arial"/>
              </a:rPr>
              <a:t> </a:t>
            </a:r>
            <a:r>
              <a:rPr lang="sv-SE" sz="2000" dirty="0" smtClean="0">
                <a:latin typeface="Arial"/>
              </a:rPr>
              <a:t>	  	</a:t>
            </a:r>
            <a:r>
              <a:rPr lang="sv-SE" sz="2000" b="1" u="sng" dirty="0" smtClean="0">
                <a:latin typeface="Arial"/>
              </a:rPr>
              <a:t>Hur</a:t>
            </a:r>
            <a:r>
              <a:rPr lang="sv-SE" sz="2000" dirty="0" smtClean="0">
                <a:latin typeface="Arial"/>
              </a:rPr>
              <a:t> </a:t>
            </a:r>
            <a:r>
              <a:rPr lang="sv-SE" sz="2000" dirty="0">
                <a:latin typeface="Arial"/>
              </a:rPr>
              <a:t>ska vi göra det?</a:t>
            </a:r>
          </a:p>
          <a:p>
            <a:pPr>
              <a:spcAft>
                <a:spcPts val="600"/>
              </a:spcAft>
            </a:pPr>
            <a:r>
              <a:rPr lang="sv-SE" dirty="0">
                <a:latin typeface="Arial"/>
              </a:rPr>
              <a:t> </a:t>
            </a:r>
          </a:p>
        </p:txBody>
      </p:sp>
      <p:pic>
        <p:nvPicPr>
          <p:cNvPr id="7" name="Bildobjekt 6" descr="bildbanners_ppt_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778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045633" y="2214910"/>
            <a:ext cx="86264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 smtClean="0">
                <a:solidFill>
                  <a:srgbClr val="0D68B0"/>
                </a:solidFill>
                <a:latin typeface="Arial"/>
              </a:rPr>
              <a:t>Vardagslivet och </a:t>
            </a:r>
            <a:br>
              <a:rPr lang="sv-SE" sz="4000" dirty="0" smtClean="0">
                <a:solidFill>
                  <a:srgbClr val="0D68B0"/>
                </a:solidFill>
                <a:latin typeface="Arial"/>
              </a:rPr>
            </a:br>
            <a:r>
              <a:rPr lang="sv-SE" sz="4000" dirty="0" smtClean="0">
                <a:solidFill>
                  <a:srgbClr val="0D68B0"/>
                </a:solidFill>
                <a:latin typeface="Arial"/>
              </a:rPr>
              <a:t>människors samspel</a:t>
            </a:r>
            <a:br>
              <a:rPr lang="sv-SE" sz="4000" dirty="0" smtClean="0">
                <a:solidFill>
                  <a:srgbClr val="0D68B0"/>
                </a:solidFill>
                <a:latin typeface="Arial"/>
              </a:rPr>
            </a:br>
            <a:r>
              <a:rPr lang="sv-SE" sz="4000" dirty="0" smtClean="0">
                <a:solidFill>
                  <a:srgbClr val="0D68B0"/>
                </a:solidFill>
                <a:latin typeface="Arial"/>
              </a:rPr>
              <a:t>– </a:t>
            </a:r>
            <a:r>
              <a:rPr lang="sv-SE" sz="4000" dirty="0">
                <a:solidFill>
                  <a:srgbClr val="0D68B0"/>
                </a:solidFill>
                <a:latin typeface="Arial"/>
              </a:rPr>
              <a:t>f</a:t>
            </a:r>
            <a:r>
              <a:rPr lang="sv-SE" sz="4000" dirty="0" smtClean="0">
                <a:solidFill>
                  <a:srgbClr val="0D68B0"/>
                </a:solidFill>
                <a:latin typeface="Arial"/>
              </a:rPr>
              <a:t>ramtidsbilder från Kraftsamlingarnas deltagare</a:t>
            </a:r>
            <a:endParaRPr lang="sv-SE" sz="4000" dirty="0">
              <a:solidFill>
                <a:srgbClr val="0D68B0"/>
              </a:solidFill>
              <a:latin typeface="Arial"/>
            </a:endParaRPr>
          </a:p>
        </p:txBody>
      </p:sp>
      <p:pic>
        <p:nvPicPr>
          <p:cNvPr id="3" name="Bildobjekt 2" descr="bildbanners_ppt_nyar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575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med klippta hörn diagonalt 8"/>
          <p:cNvSpPr/>
          <p:nvPr/>
        </p:nvSpPr>
        <p:spPr>
          <a:xfrm>
            <a:off x="839259" y="4239341"/>
            <a:ext cx="7236883" cy="1534082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latin typeface="Arial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1031875" y="2247901"/>
            <a:ext cx="7044267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v-SE" sz="2400" b="1" dirty="0" smtClean="0">
                <a:solidFill>
                  <a:srgbClr val="0D68B0"/>
                </a:solidFill>
                <a:latin typeface="Arial"/>
              </a:rPr>
              <a:t>Framtidsbild – Unga </a:t>
            </a:r>
            <a:r>
              <a:rPr lang="sv-SE" sz="2400" b="1" dirty="0">
                <a:solidFill>
                  <a:srgbClr val="0D68B0"/>
                </a:solidFill>
                <a:latin typeface="Arial"/>
              </a:rPr>
              <a:t>2030</a:t>
            </a:r>
            <a:endParaRPr lang="sv-SE" sz="2400" dirty="0">
              <a:solidFill>
                <a:srgbClr val="0D68B0"/>
              </a:solidFill>
              <a:latin typeface="Arial"/>
            </a:endParaRPr>
          </a:p>
          <a:p>
            <a:r>
              <a:rPr lang="sv-SE" dirty="0">
                <a:latin typeface="Arial"/>
              </a:rPr>
              <a:t>Unga människor i Norrbotten är engagerade och </a:t>
            </a:r>
            <a:r>
              <a:rPr lang="sv-SE" dirty="0" smtClean="0">
                <a:latin typeface="Arial"/>
              </a:rPr>
              <a:t>trygga. Deras röster får höras och de </a:t>
            </a:r>
            <a:r>
              <a:rPr lang="sv-SE" dirty="0">
                <a:latin typeface="Arial"/>
              </a:rPr>
              <a:t>bidrar till utvecklingen av länet. Äldre ser unga människor som individer och tar vara på deras kompetens.</a:t>
            </a:r>
          </a:p>
          <a:p>
            <a:r>
              <a:rPr lang="sv-SE" dirty="0">
                <a:latin typeface="Arial"/>
              </a:rPr>
              <a:t> </a:t>
            </a:r>
            <a:endParaRPr lang="sv-SE" dirty="0" smtClean="0">
              <a:latin typeface="Arial"/>
            </a:endParaRPr>
          </a:p>
          <a:p>
            <a:endParaRPr lang="sv-SE" dirty="0">
              <a:latin typeface="Arial"/>
            </a:endParaRPr>
          </a:p>
          <a:p>
            <a:endParaRPr lang="sv-SE" i="1" dirty="0" smtClean="0">
              <a:latin typeface="Arial"/>
            </a:endParaRPr>
          </a:p>
          <a:p>
            <a:pPr>
              <a:spcAft>
                <a:spcPts val="600"/>
              </a:spcAft>
            </a:pPr>
            <a:r>
              <a:rPr lang="sv-SE" sz="1600" i="1" dirty="0" smtClean="0">
                <a:latin typeface="Arial"/>
              </a:rPr>
              <a:t>Prioriterade strategier:</a:t>
            </a:r>
            <a:endParaRPr lang="sv-SE" sz="1600" i="1" dirty="0">
              <a:latin typeface="Arial"/>
            </a:endParaRPr>
          </a:p>
          <a:p>
            <a:pPr marL="285750" lvl="0" indent="-285750">
              <a:spcAft>
                <a:spcPts val="600"/>
              </a:spcAft>
              <a:buFont typeface="Arial"/>
              <a:buChar char="•"/>
            </a:pPr>
            <a:r>
              <a:rPr lang="sv-SE" sz="1600" i="1" dirty="0">
                <a:latin typeface="Arial"/>
              </a:rPr>
              <a:t>Verklig </a:t>
            </a:r>
            <a:r>
              <a:rPr lang="sv-SE" sz="1600" i="1" dirty="0" smtClean="0">
                <a:latin typeface="Arial"/>
              </a:rPr>
              <a:t>delaktighet </a:t>
            </a:r>
            <a:endParaRPr lang="sv-SE" sz="1600" i="1" dirty="0">
              <a:latin typeface="Arial"/>
            </a:endParaRPr>
          </a:p>
          <a:p>
            <a:pPr marL="285750" lvl="0" indent="-285750">
              <a:spcAft>
                <a:spcPts val="600"/>
              </a:spcAft>
              <a:buFont typeface="Arial"/>
              <a:buChar char="•"/>
            </a:pPr>
            <a:r>
              <a:rPr lang="sv-SE" sz="1600" i="1" dirty="0">
                <a:latin typeface="Arial"/>
              </a:rPr>
              <a:t>Jobb, praktik, </a:t>
            </a:r>
            <a:r>
              <a:rPr lang="sv-SE" sz="1600" i="1" dirty="0" smtClean="0">
                <a:latin typeface="Arial"/>
              </a:rPr>
              <a:t>utbildning</a:t>
            </a:r>
            <a:endParaRPr lang="sv-SE" sz="1600" i="1" dirty="0">
              <a:latin typeface="Arial"/>
            </a:endParaRPr>
          </a:p>
          <a:p>
            <a:pPr marL="285750" lvl="0" indent="-285750">
              <a:spcAft>
                <a:spcPts val="600"/>
              </a:spcAft>
              <a:buFont typeface="Arial"/>
              <a:buChar char="•"/>
            </a:pPr>
            <a:r>
              <a:rPr lang="sv-SE" sz="1600" i="1" dirty="0" smtClean="0">
                <a:latin typeface="Arial"/>
              </a:rPr>
              <a:t>Bostäder</a:t>
            </a:r>
            <a:endParaRPr lang="sv-SE" sz="1600" i="1" dirty="0">
              <a:latin typeface="Arial"/>
            </a:endParaRPr>
          </a:p>
          <a:p>
            <a:endParaRPr lang="sv-SE" dirty="0">
              <a:latin typeface="Arial"/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6136217" y="1318496"/>
            <a:ext cx="3467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400" dirty="0" smtClean="0">
                <a:solidFill>
                  <a:schemeClr val="bg1"/>
                </a:solidFill>
                <a:latin typeface="Arial"/>
              </a:rPr>
              <a:t>Framtidsbilder från </a:t>
            </a:r>
          </a:p>
          <a:p>
            <a:pPr algn="r"/>
            <a:r>
              <a:rPr lang="sv-SE" sz="1400" dirty="0" smtClean="0">
                <a:solidFill>
                  <a:schemeClr val="bg1"/>
                </a:solidFill>
                <a:latin typeface="Arial"/>
              </a:rPr>
              <a:t>Kraftsamlingarnas deltagare</a:t>
            </a:r>
            <a:endParaRPr lang="sv-SE" dirty="0">
              <a:latin typeface="Arial"/>
            </a:endParaRPr>
          </a:p>
        </p:txBody>
      </p:sp>
      <p:pic>
        <p:nvPicPr>
          <p:cNvPr id="6" name="Bildobjekt 5" descr="bildbanners_ppt_nyar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76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med klippta hörn diagonalt 7"/>
          <p:cNvSpPr/>
          <p:nvPr/>
        </p:nvSpPr>
        <p:spPr>
          <a:xfrm>
            <a:off x="839259" y="4519764"/>
            <a:ext cx="7236883" cy="1534082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latin typeface="Arial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1045633" y="2231405"/>
            <a:ext cx="6790267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v-SE" sz="2400" b="1" dirty="0" smtClean="0">
                <a:solidFill>
                  <a:srgbClr val="0D68B0"/>
                </a:solidFill>
                <a:latin typeface="Arial"/>
              </a:rPr>
              <a:t>Framtidsbild – Jämställdhet </a:t>
            </a:r>
            <a:r>
              <a:rPr lang="sv-SE" sz="2400" b="1" dirty="0">
                <a:solidFill>
                  <a:srgbClr val="0D68B0"/>
                </a:solidFill>
                <a:latin typeface="Arial"/>
              </a:rPr>
              <a:t>2030</a:t>
            </a:r>
            <a:endParaRPr lang="sv-SE" sz="2400" dirty="0">
              <a:solidFill>
                <a:srgbClr val="0D68B0"/>
              </a:solidFill>
              <a:latin typeface="Arial"/>
            </a:endParaRPr>
          </a:p>
          <a:p>
            <a:r>
              <a:rPr lang="sv-SE" dirty="0">
                <a:latin typeface="Arial"/>
              </a:rPr>
              <a:t>Individen ses som en hel och kompetent </a:t>
            </a:r>
            <a:r>
              <a:rPr lang="sv-SE" dirty="0" smtClean="0">
                <a:latin typeface="Arial"/>
              </a:rPr>
              <a:t>människa med samma rätt till värdighet, oavsett kön och annat. </a:t>
            </a:r>
            <a:r>
              <a:rPr lang="sv-SE" dirty="0">
                <a:latin typeface="Arial"/>
              </a:rPr>
              <a:t>V</a:t>
            </a:r>
            <a:r>
              <a:rPr lang="sv-SE" dirty="0" smtClean="0">
                <a:latin typeface="Arial"/>
              </a:rPr>
              <a:t>i har ett normkritiskt förhållningssätt. </a:t>
            </a:r>
            <a:r>
              <a:rPr lang="sv-SE" dirty="0">
                <a:latin typeface="Arial"/>
              </a:rPr>
              <a:t>Resursfördelningen är </a:t>
            </a:r>
            <a:r>
              <a:rPr lang="sv-SE" dirty="0" smtClean="0">
                <a:latin typeface="Arial"/>
              </a:rPr>
              <a:t>jämställd. Alla människor har </a:t>
            </a:r>
            <a:r>
              <a:rPr lang="sv-SE" dirty="0">
                <a:latin typeface="Arial"/>
              </a:rPr>
              <a:t>samma möjligheter att påverka sina liv och samhället. </a:t>
            </a:r>
          </a:p>
          <a:p>
            <a:r>
              <a:rPr lang="sv-SE" dirty="0">
                <a:latin typeface="Arial"/>
              </a:rPr>
              <a:t> </a:t>
            </a:r>
            <a:endParaRPr lang="sv-SE" dirty="0" smtClean="0">
              <a:latin typeface="Arial"/>
            </a:endParaRPr>
          </a:p>
          <a:p>
            <a:endParaRPr lang="sv-SE" dirty="0" smtClean="0">
              <a:latin typeface="Arial"/>
            </a:endParaRPr>
          </a:p>
          <a:p>
            <a:endParaRPr lang="sv-SE" i="1" dirty="0">
              <a:latin typeface="Arial"/>
            </a:endParaRPr>
          </a:p>
          <a:p>
            <a:pPr>
              <a:spcAft>
                <a:spcPts val="600"/>
              </a:spcAft>
            </a:pPr>
            <a:r>
              <a:rPr lang="sv-SE" sz="1600" i="1" dirty="0" smtClean="0">
                <a:latin typeface="Arial"/>
              </a:rPr>
              <a:t>Prioriterade strategier:</a:t>
            </a:r>
            <a:endParaRPr lang="sv-SE" sz="1600" i="1" dirty="0">
              <a:latin typeface="Arial"/>
            </a:endParaRPr>
          </a:p>
          <a:p>
            <a:pPr marL="285750" lvl="0" indent="-285750">
              <a:spcAft>
                <a:spcPts val="600"/>
              </a:spcAft>
              <a:buFont typeface="Arial"/>
              <a:buChar char="•"/>
            </a:pPr>
            <a:r>
              <a:rPr lang="sv-SE" sz="1600" i="1" dirty="0" smtClean="0">
                <a:latin typeface="Arial"/>
              </a:rPr>
              <a:t>Motverka mäns </a:t>
            </a:r>
            <a:r>
              <a:rPr lang="sv-SE" sz="1600" i="1" dirty="0">
                <a:latin typeface="Arial"/>
              </a:rPr>
              <a:t>våld </a:t>
            </a:r>
            <a:r>
              <a:rPr lang="sv-SE" sz="1600" i="1" dirty="0" smtClean="0">
                <a:latin typeface="Arial"/>
              </a:rPr>
              <a:t>mot kvinnor</a:t>
            </a:r>
            <a:endParaRPr lang="sv-SE" sz="1600" i="1" dirty="0">
              <a:latin typeface="Arial"/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sv-SE" sz="1600" i="1" dirty="0">
                <a:latin typeface="Arial"/>
              </a:rPr>
              <a:t>Ekonomisk och demokratisk </a:t>
            </a:r>
            <a:r>
              <a:rPr lang="sv-SE" sz="1600" i="1" dirty="0" smtClean="0">
                <a:latin typeface="Arial"/>
              </a:rPr>
              <a:t>jämställdhet</a:t>
            </a:r>
            <a:endParaRPr lang="sv-SE" sz="1600" i="1" dirty="0">
              <a:latin typeface="Arial"/>
            </a:endParaRPr>
          </a:p>
          <a:p>
            <a:pPr marL="285750" lvl="0" indent="-285750">
              <a:spcAft>
                <a:spcPts val="600"/>
              </a:spcAft>
              <a:buFont typeface="Arial"/>
              <a:buChar char="•"/>
            </a:pPr>
            <a:r>
              <a:rPr lang="sv-SE" sz="1600" i="1" dirty="0" smtClean="0">
                <a:latin typeface="Arial"/>
              </a:rPr>
              <a:t>Jämställdhets- och genuskompetens</a:t>
            </a:r>
            <a:endParaRPr lang="sv-SE" sz="1600" i="1" dirty="0">
              <a:latin typeface="Arial"/>
            </a:endParaRPr>
          </a:p>
          <a:p>
            <a:endParaRPr lang="sv-SE" dirty="0">
              <a:latin typeface="Arial"/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6136217" y="1318496"/>
            <a:ext cx="3467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400" dirty="0">
                <a:solidFill>
                  <a:schemeClr val="bg1"/>
                </a:solidFill>
                <a:latin typeface="Arial"/>
              </a:rPr>
              <a:t>Framtidsbilder från </a:t>
            </a:r>
          </a:p>
          <a:p>
            <a:pPr algn="r"/>
            <a:r>
              <a:rPr lang="sv-SE" sz="1400" dirty="0">
                <a:solidFill>
                  <a:schemeClr val="bg1"/>
                </a:solidFill>
                <a:latin typeface="Arial"/>
              </a:rPr>
              <a:t>Kraftsamlingarnas deltagare</a:t>
            </a:r>
            <a:endParaRPr lang="sv-SE" sz="1400" dirty="0">
              <a:latin typeface="Arial"/>
            </a:endParaRPr>
          </a:p>
        </p:txBody>
      </p:sp>
      <p:pic>
        <p:nvPicPr>
          <p:cNvPr id="6" name="Bildobjekt 5" descr="bildbanners_ppt_nyare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874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med klippta hörn diagonalt 5"/>
          <p:cNvSpPr/>
          <p:nvPr/>
        </p:nvSpPr>
        <p:spPr>
          <a:xfrm>
            <a:off x="839259" y="4250705"/>
            <a:ext cx="7236883" cy="1547092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latin typeface="Arial"/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1045633" y="2247900"/>
            <a:ext cx="6447367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v-SE" sz="2400" b="1" dirty="0" smtClean="0">
                <a:solidFill>
                  <a:srgbClr val="0D68B0"/>
                </a:solidFill>
                <a:latin typeface="Arial"/>
              </a:rPr>
              <a:t>Framtidsbild – Mångfald </a:t>
            </a:r>
            <a:r>
              <a:rPr lang="sv-SE" sz="2400" b="1" dirty="0">
                <a:solidFill>
                  <a:srgbClr val="0D68B0"/>
                </a:solidFill>
                <a:latin typeface="Arial"/>
              </a:rPr>
              <a:t>2030</a:t>
            </a:r>
            <a:endParaRPr lang="sv-SE" sz="2400" dirty="0">
              <a:solidFill>
                <a:srgbClr val="0D68B0"/>
              </a:solidFill>
              <a:latin typeface="Arial"/>
            </a:endParaRPr>
          </a:p>
          <a:p>
            <a:r>
              <a:rPr lang="sv-SE" dirty="0" smtClean="0">
                <a:latin typeface="Arial"/>
              </a:rPr>
              <a:t>Norrbotten </a:t>
            </a:r>
            <a:r>
              <a:rPr lang="sv-SE" dirty="0">
                <a:latin typeface="Arial"/>
              </a:rPr>
              <a:t>är </a:t>
            </a:r>
            <a:r>
              <a:rPr lang="sv-SE" dirty="0" smtClean="0">
                <a:latin typeface="Arial"/>
              </a:rPr>
              <a:t>öppet, välkomnande och tillgängligt. Vi har </a:t>
            </a:r>
            <a:r>
              <a:rPr lang="sv-SE" dirty="0">
                <a:latin typeface="Arial"/>
              </a:rPr>
              <a:t>nyfiken attityd och starkt civilkurage som bottnar i trygghet och </a:t>
            </a:r>
            <a:r>
              <a:rPr lang="sv-SE" dirty="0" smtClean="0">
                <a:latin typeface="Arial"/>
              </a:rPr>
              <a:t>god självkänsla</a:t>
            </a:r>
            <a:r>
              <a:rPr lang="sv-SE" dirty="0">
                <a:latin typeface="Arial"/>
              </a:rPr>
              <a:t>. </a:t>
            </a:r>
            <a:r>
              <a:rPr lang="sv-SE" dirty="0" smtClean="0">
                <a:latin typeface="Arial"/>
              </a:rPr>
              <a:t>Vi möter människan som en individ och är kritiska till mallar och normer.</a:t>
            </a:r>
            <a:endParaRPr lang="sv-SE" dirty="0">
              <a:latin typeface="Arial"/>
            </a:endParaRPr>
          </a:p>
          <a:p>
            <a:r>
              <a:rPr lang="sv-SE" dirty="0">
                <a:latin typeface="Arial"/>
              </a:rPr>
              <a:t> </a:t>
            </a:r>
          </a:p>
          <a:p>
            <a:endParaRPr lang="sv-SE" i="1" dirty="0" smtClean="0">
              <a:latin typeface="Arial"/>
            </a:endParaRPr>
          </a:p>
          <a:p>
            <a:pPr>
              <a:spcAft>
                <a:spcPts val="600"/>
              </a:spcAft>
            </a:pPr>
            <a:r>
              <a:rPr lang="sv-SE" sz="1600" i="1" dirty="0" smtClean="0">
                <a:latin typeface="Arial"/>
              </a:rPr>
              <a:t>Prioriterade strategier:</a:t>
            </a:r>
            <a:endParaRPr lang="sv-SE" sz="1600" i="1" dirty="0">
              <a:latin typeface="Arial"/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sv-SE" sz="1600" i="1" dirty="0">
                <a:latin typeface="Arial"/>
              </a:rPr>
              <a:t>Insikt om värdet av </a:t>
            </a:r>
            <a:r>
              <a:rPr lang="sv-SE" sz="1600" i="1" dirty="0" smtClean="0">
                <a:latin typeface="Arial"/>
              </a:rPr>
              <a:t>mångfald 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sv-SE" sz="1600" i="1" dirty="0" smtClean="0">
                <a:latin typeface="Arial"/>
              </a:rPr>
              <a:t>Motverka rädsla, diskriminering och hatbrott</a:t>
            </a:r>
            <a:endParaRPr lang="sv-SE" sz="1600" i="1" dirty="0">
              <a:latin typeface="Arial"/>
            </a:endParaRPr>
          </a:p>
          <a:p>
            <a:pPr marL="285750" lvl="0" indent="-285750">
              <a:spcAft>
                <a:spcPts val="600"/>
              </a:spcAft>
              <a:buFont typeface="Arial"/>
              <a:buChar char="•"/>
            </a:pPr>
            <a:r>
              <a:rPr lang="sv-SE" sz="1600" i="1" dirty="0" smtClean="0">
                <a:latin typeface="Arial"/>
              </a:rPr>
              <a:t>Omvärldskunskap och mångfaldskompetens</a:t>
            </a:r>
          </a:p>
          <a:p>
            <a:r>
              <a:rPr lang="sv-SE" i="1" dirty="0">
                <a:latin typeface="Arial"/>
              </a:rPr>
              <a:t> </a:t>
            </a:r>
          </a:p>
          <a:p>
            <a:endParaRPr lang="sv-SE" dirty="0">
              <a:latin typeface="Arial"/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6136217" y="1318496"/>
            <a:ext cx="3467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400" dirty="0">
                <a:solidFill>
                  <a:schemeClr val="bg1"/>
                </a:solidFill>
                <a:latin typeface="Arial"/>
              </a:rPr>
              <a:t>Framtidsbilder från </a:t>
            </a:r>
          </a:p>
          <a:p>
            <a:pPr algn="r"/>
            <a:r>
              <a:rPr lang="sv-SE" sz="1400" dirty="0">
                <a:solidFill>
                  <a:schemeClr val="bg1"/>
                </a:solidFill>
                <a:latin typeface="Arial"/>
              </a:rPr>
              <a:t>Kraftsamlingarnas deltagare</a:t>
            </a:r>
            <a:endParaRPr lang="sv-SE" sz="1400" dirty="0">
              <a:latin typeface="Arial"/>
            </a:endParaRPr>
          </a:p>
        </p:txBody>
      </p:sp>
      <p:pic>
        <p:nvPicPr>
          <p:cNvPr id="7" name="Bildobjekt 6" descr="bildbanners_ppt_nyar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045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med klippta hörn diagonalt 6"/>
          <p:cNvSpPr/>
          <p:nvPr/>
        </p:nvSpPr>
        <p:spPr>
          <a:xfrm>
            <a:off x="839259" y="3925928"/>
            <a:ext cx="7236883" cy="1814472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latin typeface="Arial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1045633" y="2222500"/>
            <a:ext cx="6675967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sv-SE" sz="2400" b="1" dirty="0" smtClean="0">
                <a:solidFill>
                  <a:srgbClr val="0D68B0"/>
                </a:solidFill>
                <a:latin typeface="Arial"/>
              </a:rPr>
              <a:t>Framtidsbild – Integration </a:t>
            </a:r>
            <a:r>
              <a:rPr lang="sv-SE" sz="2400" b="1" dirty="0">
                <a:solidFill>
                  <a:srgbClr val="0D68B0"/>
                </a:solidFill>
                <a:latin typeface="Arial"/>
              </a:rPr>
              <a:t>2030</a:t>
            </a:r>
            <a:endParaRPr lang="sv-SE" sz="2400" dirty="0">
              <a:solidFill>
                <a:srgbClr val="0D68B0"/>
              </a:solidFill>
              <a:latin typeface="Arial"/>
            </a:endParaRPr>
          </a:p>
          <a:p>
            <a:r>
              <a:rPr lang="sv-SE" dirty="0">
                <a:latin typeface="Arial"/>
              </a:rPr>
              <a:t>Både gamla och nya norrbottningar har en </a:t>
            </a:r>
            <a:r>
              <a:rPr lang="sv-SE" dirty="0" smtClean="0">
                <a:latin typeface="Arial"/>
              </a:rPr>
              <a:t>inkluderande </a:t>
            </a:r>
            <a:r>
              <a:rPr lang="sv-SE" dirty="0">
                <a:latin typeface="Arial"/>
              </a:rPr>
              <a:t>attityd. </a:t>
            </a:r>
            <a:r>
              <a:rPr lang="sv-SE" dirty="0" smtClean="0">
                <a:latin typeface="Arial"/>
              </a:rPr>
              <a:t/>
            </a:r>
            <a:br>
              <a:rPr lang="sv-SE" dirty="0" smtClean="0">
                <a:latin typeface="Arial"/>
              </a:rPr>
            </a:br>
            <a:r>
              <a:rPr lang="sv-SE" dirty="0" smtClean="0">
                <a:latin typeface="Arial"/>
              </a:rPr>
              <a:t>Vi </a:t>
            </a:r>
            <a:r>
              <a:rPr lang="sv-SE" dirty="0">
                <a:latin typeface="Arial"/>
              </a:rPr>
              <a:t>öppnar dörrar till nya kontaktnät för varandra och samverkar för att utveckla länet.</a:t>
            </a:r>
          </a:p>
          <a:p>
            <a:r>
              <a:rPr lang="sv-SE" dirty="0">
                <a:latin typeface="Arial"/>
              </a:rPr>
              <a:t> </a:t>
            </a:r>
          </a:p>
          <a:p>
            <a:endParaRPr lang="sv-SE" i="1" dirty="0" smtClean="0">
              <a:latin typeface="Arial"/>
            </a:endParaRPr>
          </a:p>
          <a:p>
            <a:pPr>
              <a:spcAft>
                <a:spcPts val="600"/>
              </a:spcAft>
            </a:pPr>
            <a:r>
              <a:rPr lang="sv-SE" sz="1600" i="1" dirty="0" smtClean="0">
                <a:latin typeface="Arial"/>
              </a:rPr>
              <a:t>Prioriterade </a:t>
            </a:r>
            <a:r>
              <a:rPr lang="sv-SE" sz="1600" i="1" dirty="0">
                <a:latin typeface="Arial"/>
              </a:rPr>
              <a:t>strategier: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sv-SE" sz="1600" i="1" dirty="0">
                <a:latin typeface="Arial"/>
              </a:rPr>
              <a:t>Arbete, praktik, utbildning och </a:t>
            </a:r>
            <a:r>
              <a:rPr lang="sv-SE" sz="1600" i="1" dirty="0" smtClean="0">
                <a:latin typeface="Arial"/>
              </a:rPr>
              <a:t>fritid – samverkan skolor, </a:t>
            </a:r>
            <a:r>
              <a:rPr lang="sv-SE" sz="1600" i="1" dirty="0">
                <a:latin typeface="Arial"/>
              </a:rPr>
              <a:t>arbetsplatser, </a:t>
            </a:r>
            <a:r>
              <a:rPr lang="sv-SE" sz="1600" i="1" dirty="0" smtClean="0">
                <a:latin typeface="Arial"/>
              </a:rPr>
              <a:t>föreningar, politik</a:t>
            </a:r>
            <a:r>
              <a:rPr lang="sv-SE" sz="1600" i="1" dirty="0">
                <a:latin typeface="Arial"/>
              </a:rPr>
              <a:t>, </a:t>
            </a:r>
            <a:r>
              <a:rPr lang="sv-SE" sz="1600" i="1" dirty="0" smtClean="0">
                <a:latin typeface="Arial"/>
              </a:rPr>
              <a:t>myndigheter 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sv-SE" sz="1600" i="1" dirty="0" smtClean="0">
                <a:latin typeface="Arial"/>
              </a:rPr>
              <a:t>Insikt om </a:t>
            </a:r>
            <a:r>
              <a:rPr lang="sv-SE" sz="1600" i="1" dirty="0">
                <a:latin typeface="Arial"/>
              </a:rPr>
              <a:t>nödvändigheten av inflyttning </a:t>
            </a:r>
            <a:endParaRPr lang="sv-SE" sz="1600" i="1" dirty="0" smtClean="0">
              <a:latin typeface="Arial"/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sv-SE" sz="1600" i="1" dirty="0" smtClean="0">
                <a:latin typeface="Arial"/>
              </a:rPr>
              <a:t>Gräns</a:t>
            </a:r>
            <a:r>
              <a:rPr lang="sv-SE" sz="1600" i="1" dirty="0">
                <a:latin typeface="Arial"/>
              </a:rPr>
              <a:t>- / normöverskridande </a:t>
            </a:r>
            <a:r>
              <a:rPr lang="sv-SE" sz="1600" i="1" dirty="0" smtClean="0">
                <a:latin typeface="Arial"/>
              </a:rPr>
              <a:t>möten</a:t>
            </a:r>
            <a:endParaRPr lang="sv-SE" sz="1600" i="1" dirty="0">
              <a:latin typeface="Arial"/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6136217" y="1318496"/>
            <a:ext cx="3467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400" dirty="0">
                <a:solidFill>
                  <a:schemeClr val="bg1"/>
                </a:solidFill>
                <a:latin typeface="Arial"/>
              </a:rPr>
              <a:t>Framtidsbilder från </a:t>
            </a:r>
          </a:p>
          <a:p>
            <a:pPr algn="r"/>
            <a:r>
              <a:rPr lang="sv-SE" sz="1400" dirty="0">
                <a:solidFill>
                  <a:schemeClr val="bg1"/>
                </a:solidFill>
                <a:latin typeface="Arial"/>
              </a:rPr>
              <a:t>Kraftsamlingarnas deltagare</a:t>
            </a:r>
            <a:endParaRPr lang="sv-SE" sz="1400" dirty="0">
              <a:latin typeface="Arial"/>
            </a:endParaRPr>
          </a:p>
        </p:txBody>
      </p:sp>
      <p:pic>
        <p:nvPicPr>
          <p:cNvPr id="6" name="Bildobjekt 5" descr="bildbanners_ppt_nyar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222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035985" y="2231405"/>
            <a:ext cx="6342715" cy="2554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v-SE" sz="2400" b="1" dirty="0" smtClean="0">
                <a:solidFill>
                  <a:srgbClr val="0D68B0"/>
                </a:solidFill>
                <a:latin typeface="Arial"/>
              </a:rPr>
              <a:t>Självkänsla </a:t>
            </a:r>
            <a:r>
              <a:rPr lang="sv-SE" sz="2400" b="1" dirty="0">
                <a:solidFill>
                  <a:srgbClr val="0D68B0"/>
                </a:solidFill>
                <a:latin typeface="Arial"/>
              </a:rPr>
              <a:t>+ </a:t>
            </a:r>
            <a:r>
              <a:rPr lang="sv-SE" sz="2400" b="1" dirty="0" smtClean="0">
                <a:solidFill>
                  <a:srgbClr val="0D68B0"/>
                </a:solidFill>
                <a:latin typeface="Arial"/>
              </a:rPr>
              <a:t>stolthet</a:t>
            </a:r>
            <a:r>
              <a:rPr lang="sv-SE" sz="2400" b="1" dirty="0">
                <a:solidFill>
                  <a:srgbClr val="0D68B0"/>
                </a:solidFill>
                <a:latin typeface="Arial"/>
              </a:rPr>
              <a:t> </a:t>
            </a:r>
            <a:r>
              <a:rPr lang="sv-SE" sz="2400" b="1" dirty="0" smtClean="0">
                <a:solidFill>
                  <a:srgbClr val="0D68B0"/>
                </a:solidFill>
                <a:latin typeface="Arial"/>
              </a:rPr>
              <a:t>= Självbilden</a:t>
            </a:r>
            <a:endParaRPr lang="sv-SE" b="1" dirty="0">
              <a:latin typeface="Arial"/>
            </a:endParaRPr>
          </a:p>
          <a:p>
            <a:pPr>
              <a:spcAft>
                <a:spcPts val="600"/>
              </a:spcAft>
            </a:pPr>
            <a:r>
              <a:rPr lang="sv-SE" dirty="0" smtClean="0">
                <a:latin typeface="Arial"/>
              </a:rPr>
              <a:t>Bilden skapas inifrån och är äkta. </a:t>
            </a:r>
          </a:p>
          <a:p>
            <a:endParaRPr lang="sv-SE" dirty="0">
              <a:latin typeface="Arial"/>
            </a:endParaRPr>
          </a:p>
          <a:p>
            <a:r>
              <a:rPr lang="sv-SE" dirty="0" smtClean="0">
                <a:latin typeface="Arial"/>
              </a:rPr>
              <a:t>Stolta, trygga </a:t>
            </a:r>
            <a:r>
              <a:rPr lang="sv-SE" dirty="0">
                <a:latin typeface="Arial"/>
              </a:rPr>
              <a:t>Norrbottningar med god självkänsla och stora hjärtan har gott rykte och </a:t>
            </a:r>
            <a:r>
              <a:rPr lang="sv-SE" dirty="0" smtClean="0">
                <a:latin typeface="Arial"/>
              </a:rPr>
              <a:t>skapar </a:t>
            </a:r>
            <a:r>
              <a:rPr lang="sv-SE" dirty="0">
                <a:latin typeface="Arial"/>
              </a:rPr>
              <a:t>positiva förväntningar i övriga Sverige och världen.</a:t>
            </a:r>
          </a:p>
          <a:p>
            <a:endParaRPr lang="sv-SE" b="1" dirty="0">
              <a:latin typeface="Arial"/>
            </a:endParaRPr>
          </a:p>
          <a:p>
            <a:endParaRPr lang="sv-SE" dirty="0">
              <a:latin typeface="Arial"/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6136217" y="1318496"/>
            <a:ext cx="3467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400" dirty="0">
                <a:solidFill>
                  <a:schemeClr val="bg1"/>
                </a:solidFill>
                <a:latin typeface="Arial"/>
              </a:rPr>
              <a:t>Framtidsbilder från </a:t>
            </a:r>
          </a:p>
          <a:p>
            <a:pPr algn="r"/>
            <a:r>
              <a:rPr lang="sv-SE" sz="1400" dirty="0">
                <a:solidFill>
                  <a:schemeClr val="bg1"/>
                </a:solidFill>
                <a:latin typeface="Arial"/>
              </a:rPr>
              <a:t>Kraftsamlingarnas deltagare</a:t>
            </a:r>
            <a:endParaRPr lang="sv-SE" sz="1400" dirty="0">
              <a:latin typeface="Arial"/>
            </a:endParaRPr>
          </a:p>
        </p:txBody>
      </p:sp>
      <p:pic>
        <p:nvPicPr>
          <p:cNvPr id="7" name="Bildobjekt 6" descr="bildbanners_ppt_nyar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499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018117" y="2218706"/>
            <a:ext cx="6576483" cy="4616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Arial"/>
              </a:rPr>
              <a:t>Framtidsbilderna </a:t>
            </a:r>
            <a:r>
              <a:rPr lang="sv-SE" dirty="0">
                <a:latin typeface="Arial"/>
              </a:rPr>
              <a:t>är Tillväxtrådets sammanfattning av Kraftsamlingens rundabordssamtal</a:t>
            </a:r>
            <a:r>
              <a:rPr lang="sv-SE" dirty="0" smtClean="0">
                <a:latin typeface="Arial"/>
              </a:rPr>
              <a:t>.</a:t>
            </a:r>
            <a:endParaRPr lang="sv-SE" dirty="0">
              <a:latin typeface="Arial"/>
            </a:endParaRPr>
          </a:p>
          <a:p>
            <a:endParaRPr lang="sv-SE" sz="1400" dirty="0" smtClean="0">
              <a:latin typeface="Arial"/>
            </a:endParaRPr>
          </a:p>
          <a:p>
            <a:pPr>
              <a:spcAft>
                <a:spcPts val="600"/>
              </a:spcAft>
            </a:pPr>
            <a:r>
              <a:rPr lang="sv-SE" sz="2400" b="1" dirty="0" smtClean="0">
                <a:solidFill>
                  <a:srgbClr val="0D68B0"/>
                </a:solidFill>
                <a:latin typeface="Arial"/>
              </a:rPr>
              <a:t>Och nu då? Verkstad!</a:t>
            </a:r>
          </a:p>
          <a:p>
            <a:r>
              <a:rPr lang="sv-SE" dirty="0">
                <a:latin typeface="Arial"/>
              </a:rPr>
              <a:t>Visionära framtidsbilder och strategier anger bara riktningen. Vägen dit måste vi gå själva. Allihop.</a:t>
            </a:r>
          </a:p>
          <a:p>
            <a:endParaRPr lang="sv-SE" dirty="0">
              <a:latin typeface="Arial"/>
            </a:endParaRPr>
          </a:p>
          <a:p>
            <a:r>
              <a:rPr lang="sv-SE" dirty="0">
                <a:latin typeface="Arial"/>
              </a:rPr>
              <a:t>När många handlingar och aktiviteter drar åt samma håll så </a:t>
            </a:r>
            <a:r>
              <a:rPr lang="sv-SE" dirty="0" smtClean="0">
                <a:latin typeface="Arial"/>
              </a:rPr>
              <a:t>blir </a:t>
            </a:r>
            <a:r>
              <a:rPr lang="sv-SE" dirty="0">
                <a:latin typeface="Arial"/>
              </a:rPr>
              <a:t>de starkare. </a:t>
            </a:r>
          </a:p>
          <a:p>
            <a:endParaRPr lang="sv-SE" dirty="0">
              <a:latin typeface="Arial"/>
            </a:endParaRPr>
          </a:p>
          <a:p>
            <a:r>
              <a:rPr lang="sv-SE" dirty="0">
                <a:latin typeface="Arial"/>
              </a:rPr>
              <a:t>”Verkstad” blir det i norrbottningarnas vardag genom </a:t>
            </a:r>
            <a:r>
              <a:rPr lang="sv-SE" dirty="0" smtClean="0">
                <a:latin typeface="Arial"/>
              </a:rPr>
              <a:t/>
            </a:r>
            <a:br>
              <a:rPr lang="sv-SE" dirty="0" smtClean="0">
                <a:latin typeface="Arial"/>
              </a:rPr>
            </a:br>
            <a:r>
              <a:rPr lang="sv-SE" dirty="0" smtClean="0">
                <a:latin typeface="Arial"/>
              </a:rPr>
              <a:t>t </a:t>
            </a:r>
            <a:r>
              <a:rPr lang="sv-SE" dirty="0">
                <a:latin typeface="Arial"/>
              </a:rPr>
              <a:t>ex beslut hos myndigheter, kommuner, företag, </a:t>
            </a:r>
            <a:r>
              <a:rPr lang="sv-SE" dirty="0" smtClean="0">
                <a:latin typeface="Arial"/>
              </a:rPr>
              <a:t/>
            </a:r>
            <a:br>
              <a:rPr lang="sv-SE" dirty="0" smtClean="0">
                <a:latin typeface="Arial"/>
              </a:rPr>
            </a:br>
            <a:r>
              <a:rPr lang="sv-SE" dirty="0" smtClean="0">
                <a:latin typeface="Arial"/>
              </a:rPr>
              <a:t>i </a:t>
            </a:r>
            <a:r>
              <a:rPr lang="sv-SE" dirty="0">
                <a:latin typeface="Arial"/>
              </a:rPr>
              <a:t>löneförhandlingar, projekt och rekryteringar, i vården och styrelsen, på festen i kvarteret och i leken på skolgården, mötena i föreningen, vid fikaborden… </a:t>
            </a:r>
          </a:p>
          <a:p>
            <a:endParaRPr lang="sv-SE" b="1" dirty="0">
              <a:solidFill>
                <a:srgbClr val="0D68B0"/>
              </a:solidFill>
              <a:latin typeface="Arial"/>
            </a:endParaRPr>
          </a:p>
        </p:txBody>
      </p:sp>
      <p:pic>
        <p:nvPicPr>
          <p:cNvPr id="5" name="Bildobjekt 4" descr="bildbanners_ppt_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151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045633" y="2229644"/>
            <a:ext cx="7745942" cy="4262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 smtClean="0">
                <a:solidFill>
                  <a:srgbClr val="0D68B0"/>
                </a:solidFill>
                <a:latin typeface="Arial"/>
              </a:rPr>
              <a:t>Områden som Kraftsamlingarnas deltagare har pekat ut</a:t>
            </a:r>
          </a:p>
          <a:p>
            <a:pPr marL="342900" indent="-342900">
              <a:spcBef>
                <a:spcPts val="1800"/>
              </a:spcBef>
              <a:buFont typeface="Arial"/>
              <a:buChar char="•"/>
            </a:pPr>
            <a:r>
              <a:rPr lang="sv-SE" sz="2400" dirty="0" smtClean="0">
                <a:latin typeface="Arial"/>
              </a:rPr>
              <a:t>Unga</a:t>
            </a:r>
          </a:p>
          <a:p>
            <a:pPr marL="342900" indent="-342900">
              <a:buFont typeface="Arial"/>
              <a:buChar char="•"/>
            </a:pPr>
            <a:r>
              <a:rPr lang="sv-SE" sz="2400" dirty="0" smtClean="0">
                <a:latin typeface="Arial"/>
              </a:rPr>
              <a:t>Jämställdhet</a:t>
            </a:r>
          </a:p>
          <a:p>
            <a:pPr marL="342900" indent="-342900">
              <a:buFont typeface="Arial"/>
              <a:buChar char="•"/>
            </a:pPr>
            <a:r>
              <a:rPr lang="sv-SE" sz="2400" dirty="0" smtClean="0">
                <a:latin typeface="Arial"/>
              </a:rPr>
              <a:t>Mångfald</a:t>
            </a:r>
          </a:p>
          <a:p>
            <a:pPr marL="342900" indent="-342900">
              <a:buFont typeface="Arial"/>
              <a:buChar char="•"/>
            </a:pPr>
            <a:r>
              <a:rPr lang="sv-SE" sz="2400" dirty="0" smtClean="0">
                <a:latin typeface="Arial"/>
              </a:rPr>
              <a:t>Integration</a:t>
            </a:r>
          </a:p>
          <a:p>
            <a:endParaRPr lang="sv-SE" sz="2400" dirty="0" smtClean="0">
              <a:latin typeface="Arial"/>
            </a:endParaRPr>
          </a:p>
          <a:p>
            <a:r>
              <a:rPr lang="sv-SE" sz="2400" dirty="0" smtClean="0">
                <a:latin typeface="Arial"/>
              </a:rPr>
              <a:t>Självbilden som en röd tråd</a:t>
            </a:r>
          </a:p>
          <a:p>
            <a:endParaRPr lang="sv-SE" sz="4000" dirty="0">
              <a:solidFill>
                <a:srgbClr val="FF8000"/>
              </a:solidFill>
              <a:latin typeface="Arial"/>
            </a:endParaRPr>
          </a:p>
        </p:txBody>
      </p:sp>
      <p:pic>
        <p:nvPicPr>
          <p:cNvPr id="5" name="Bildobjekt 4" descr="bildbanners_ppt_nya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204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045635" y="2222500"/>
            <a:ext cx="6434665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v-SE" sz="2400" b="1" dirty="0">
                <a:solidFill>
                  <a:srgbClr val="0D68B0"/>
                </a:solidFill>
                <a:latin typeface="Arial"/>
              </a:rPr>
              <a:t>Unga</a:t>
            </a:r>
          </a:p>
          <a:p>
            <a:r>
              <a:rPr lang="sv-SE" dirty="0">
                <a:latin typeface="Arial"/>
              </a:rPr>
              <a:t>Kraftsamlingens deltagare skickar signaler om att unga </a:t>
            </a:r>
            <a:r>
              <a:rPr lang="sv-SE" dirty="0" smtClean="0">
                <a:latin typeface="Arial"/>
              </a:rPr>
              <a:t>människors röster saknas </a:t>
            </a:r>
            <a:r>
              <a:rPr lang="sv-SE" dirty="0">
                <a:latin typeface="Arial"/>
              </a:rPr>
              <a:t>i beslutande sammanhang, och </a:t>
            </a:r>
            <a:r>
              <a:rPr lang="sv-SE" dirty="0" smtClean="0">
                <a:latin typeface="Arial"/>
              </a:rPr>
              <a:t/>
            </a:r>
            <a:br>
              <a:rPr lang="sv-SE" dirty="0" smtClean="0">
                <a:latin typeface="Arial"/>
              </a:rPr>
            </a:br>
            <a:r>
              <a:rPr lang="sv-SE" dirty="0" smtClean="0">
                <a:latin typeface="Arial"/>
              </a:rPr>
              <a:t>att </a:t>
            </a:r>
            <a:r>
              <a:rPr lang="sv-SE" dirty="0">
                <a:latin typeface="Arial"/>
              </a:rPr>
              <a:t>deras infallsvinklar alltför sällan får höras och synas. </a:t>
            </a:r>
            <a:endParaRPr lang="sv-SE" dirty="0" smtClean="0">
              <a:latin typeface="Arial"/>
            </a:endParaRPr>
          </a:p>
          <a:p>
            <a:endParaRPr lang="sv-SE" dirty="0" smtClean="0">
              <a:latin typeface="Arial"/>
            </a:endParaRPr>
          </a:p>
          <a:p>
            <a:r>
              <a:rPr lang="sv-SE" dirty="0" smtClean="0">
                <a:latin typeface="Arial"/>
              </a:rPr>
              <a:t>Många unga flyttar </a:t>
            </a:r>
            <a:r>
              <a:rPr lang="sv-SE" dirty="0">
                <a:latin typeface="Arial"/>
              </a:rPr>
              <a:t>från Norrbotten </a:t>
            </a:r>
            <a:r>
              <a:rPr lang="sv-SE" dirty="0" smtClean="0">
                <a:latin typeface="Arial"/>
              </a:rPr>
              <a:t>och det finns en </a:t>
            </a:r>
            <a:r>
              <a:rPr lang="sv-SE" dirty="0">
                <a:latin typeface="Arial"/>
              </a:rPr>
              <a:t>oro </a:t>
            </a:r>
            <a:r>
              <a:rPr lang="sv-SE" dirty="0" smtClean="0">
                <a:latin typeface="Arial"/>
              </a:rPr>
              <a:t>att </a:t>
            </a:r>
            <a:r>
              <a:rPr lang="sv-SE" dirty="0">
                <a:latin typeface="Arial"/>
              </a:rPr>
              <a:t>alltför få flyttar hit. </a:t>
            </a:r>
            <a:r>
              <a:rPr lang="sv-SE" dirty="0" smtClean="0">
                <a:latin typeface="Arial"/>
              </a:rPr>
              <a:t>Tröskeln </a:t>
            </a:r>
            <a:r>
              <a:rPr lang="sv-SE" dirty="0">
                <a:latin typeface="Arial"/>
              </a:rPr>
              <a:t>för att komma in i arbetslivet och få en egen bostad är för hög. </a:t>
            </a:r>
            <a:endParaRPr lang="sv-SE" dirty="0" smtClean="0">
              <a:latin typeface="Arial"/>
            </a:endParaRPr>
          </a:p>
          <a:p>
            <a:endParaRPr lang="sv-SE" dirty="0" smtClean="0">
              <a:latin typeface="Arial"/>
            </a:endParaRPr>
          </a:p>
          <a:p>
            <a:r>
              <a:rPr lang="sv-SE" dirty="0" smtClean="0">
                <a:latin typeface="Arial"/>
              </a:rPr>
              <a:t>Vi behöver arbeta attitydförbättrande redan från förskola </a:t>
            </a:r>
            <a:br>
              <a:rPr lang="sv-SE" dirty="0" smtClean="0">
                <a:latin typeface="Arial"/>
              </a:rPr>
            </a:br>
            <a:r>
              <a:rPr lang="sv-SE" dirty="0" smtClean="0">
                <a:latin typeface="Arial"/>
              </a:rPr>
              <a:t>och skola för att öka öppenhet och jämställdhet.</a:t>
            </a:r>
            <a:endParaRPr lang="sv-SE" dirty="0">
              <a:latin typeface="Arial"/>
            </a:endParaRPr>
          </a:p>
          <a:p>
            <a:r>
              <a:rPr lang="sv-SE" dirty="0">
                <a:latin typeface="Arial"/>
              </a:rPr>
              <a:t> </a:t>
            </a:r>
          </a:p>
          <a:p>
            <a:endParaRPr lang="sv-SE" dirty="0">
              <a:latin typeface="Arial"/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1045634" y="5915819"/>
            <a:ext cx="56170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i="1" dirty="0" smtClean="0">
                <a:solidFill>
                  <a:srgbClr val="4F81BD"/>
                </a:solidFill>
                <a:latin typeface="Arial"/>
              </a:rPr>
              <a:t>Definition ”unga”: </a:t>
            </a:r>
            <a:r>
              <a:rPr lang="sv-SE" sz="1600" i="1" dirty="0">
                <a:latin typeface="Arial"/>
              </a:rPr>
              <a:t>Barn, tonåringar och unga </a:t>
            </a:r>
            <a:r>
              <a:rPr lang="sv-SE" sz="1600" i="1" dirty="0" smtClean="0">
                <a:latin typeface="Arial"/>
              </a:rPr>
              <a:t>vuxna (-25 år).  </a:t>
            </a:r>
            <a:endParaRPr lang="sv-SE" sz="1600" i="1" dirty="0">
              <a:latin typeface="Arial"/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6521450" y="1318496"/>
            <a:ext cx="3081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400" dirty="0">
                <a:solidFill>
                  <a:schemeClr val="bg1"/>
                </a:solidFill>
                <a:latin typeface="Arial"/>
              </a:rPr>
              <a:t>Områden som </a:t>
            </a:r>
            <a:r>
              <a:rPr lang="sv-SE" sz="1400" dirty="0" smtClean="0">
                <a:solidFill>
                  <a:schemeClr val="bg1"/>
                </a:solidFill>
                <a:latin typeface="Arial"/>
              </a:rPr>
              <a:t>Kraftsamlingarnas deltagare har pekat ut</a:t>
            </a:r>
            <a:endParaRPr lang="sv-SE" dirty="0">
              <a:latin typeface="Arial"/>
            </a:endParaRPr>
          </a:p>
        </p:txBody>
      </p:sp>
      <p:pic>
        <p:nvPicPr>
          <p:cNvPr id="11" name="Bildobjekt 10" descr="bildbanners_ppt_nya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137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045633" y="2247900"/>
            <a:ext cx="7191870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v-SE" sz="2400" b="1" dirty="0">
                <a:solidFill>
                  <a:srgbClr val="0D68B0"/>
                </a:solidFill>
                <a:latin typeface="Arial"/>
              </a:rPr>
              <a:t>Jämställdhet</a:t>
            </a:r>
          </a:p>
          <a:p>
            <a:r>
              <a:rPr lang="sv-SE" dirty="0">
                <a:latin typeface="Arial"/>
              </a:rPr>
              <a:t>Rösterna från Kraftsamlingen säger att det finns </a:t>
            </a:r>
            <a:r>
              <a:rPr lang="sv-SE" dirty="0" smtClean="0">
                <a:latin typeface="Arial"/>
              </a:rPr>
              <a:t>begränsande </a:t>
            </a:r>
            <a:r>
              <a:rPr lang="sv-SE" dirty="0">
                <a:latin typeface="Arial"/>
              </a:rPr>
              <a:t>strukturer </a:t>
            </a:r>
            <a:r>
              <a:rPr lang="sv-SE" dirty="0" smtClean="0">
                <a:latin typeface="Arial"/>
              </a:rPr>
              <a:t>och </a:t>
            </a:r>
            <a:r>
              <a:rPr lang="sv-SE" dirty="0">
                <a:latin typeface="Arial"/>
              </a:rPr>
              <a:t>normer i </a:t>
            </a:r>
            <a:r>
              <a:rPr lang="sv-SE" dirty="0" smtClean="0">
                <a:latin typeface="Arial"/>
              </a:rPr>
              <a:t>Norrbotten. Det </a:t>
            </a:r>
            <a:r>
              <a:rPr lang="sv-SE" dirty="0">
                <a:latin typeface="Arial"/>
              </a:rPr>
              <a:t>hindrar människor att </a:t>
            </a:r>
            <a:r>
              <a:rPr lang="sv-SE" dirty="0" smtClean="0">
                <a:latin typeface="Arial"/>
              </a:rPr>
              <a:t>utveckla alla sina förmågor och hela sin kapacitet. </a:t>
            </a:r>
          </a:p>
          <a:p>
            <a:endParaRPr lang="sv-SE" dirty="0">
              <a:latin typeface="Arial"/>
            </a:endParaRPr>
          </a:p>
          <a:p>
            <a:r>
              <a:rPr lang="sv-SE" dirty="0" smtClean="0">
                <a:latin typeface="Arial"/>
              </a:rPr>
              <a:t>Konkreta områden som ofta uttrycks är:</a:t>
            </a:r>
          </a:p>
          <a:p>
            <a:pPr marL="285750" indent="-285750">
              <a:buFont typeface="Arial"/>
              <a:buChar char="•"/>
            </a:pPr>
            <a:r>
              <a:rPr lang="sv-SE" dirty="0" smtClean="0">
                <a:latin typeface="Arial"/>
              </a:rPr>
              <a:t>Bristande jämställdhet </a:t>
            </a:r>
            <a:r>
              <a:rPr lang="sv-SE" dirty="0">
                <a:latin typeface="Arial"/>
              </a:rPr>
              <a:t>i fråga om makt och </a:t>
            </a:r>
            <a:r>
              <a:rPr lang="sv-SE" dirty="0" smtClean="0">
                <a:latin typeface="Arial"/>
              </a:rPr>
              <a:t>ekonomi. </a:t>
            </a:r>
            <a:endParaRPr lang="sv-SE" dirty="0">
              <a:latin typeface="Arial"/>
            </a:endParaRPr>
          </a:p>
          <a:p>
            <a:pPr marL="285750" indent="-285750">
              <a:buFont typeface="Arial"/>
              <a:buChar char="•"/>
            </a:pPr>
            <a:r>
              <a:rPr lang="sv-SE" dirty="0">
                <a:latin typeface="Arial"/>
              </a:rPr>
              <a:t>M</a:t>
            </a:r>
            <a:r>
              <a:rPr lang="sv-SE" dirty="0" smtClean="0">
                <a:latin typeface="Arial"/>
              </a:rPr>
              <a:t>äns våld </a:t>
            </a:r>
            <a:r>
              <a:rPr lang="sv-SE" dirty="0">
                <a:latin typeface="Arial"/>
              </a:rPr>
              <a:t>mot </a:t>
            </a:r>
            <a:r>
              <a:rPr lang="sv-SE" dirty="0" smtClean="0">
                <a:latin typeface="Arial"/>
              </a:rPr>
              <a:t>kvinnor måste upphöra.</a:t>
            </a:r>
            <a:endParaRPr lang="sv-SE" dirty="0">
              <a:latin typeface="Arial"/>
            </a:endParaRPr>
          </a:p>
          <a:p>
            <a:endParaRPr lang="sv-SE" dirty="0">
              <a:latin typeface="Arial"/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1021556" y="5704245"/>
            <a:ext cx="7042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i="1" dirty="0" smtClean="0">
                <a:solidFill>
                  <a:srgbClr val="4F81BD"/>
                </a:solidFill>
                <a:latin typeface="Arial"/>
              </a:rPr>
              <a:t>Definition ”jämställdhet”: </a:t>
            </a:r>
            <a:r>
              <a:rPr lang="sv-SE" sz="1600" i="1" dirty="0">
                <a:latin typeface="Arial"/>
              </a:rPr>
              <a:t>Kvinnor och män har samma makt att forma samhället och sina egna liv. </a:t>
            </a:r>
            <a:r>
              <a:rPr lang="sv-SE" sz="1600" i="1" dirty="0" smtClean="0">
                <a:latin typeface="Arial"/>
              </a:rPr>
              <a:t>Jämställdhet </a:t>
            </a:r>
            <a:r>
              <a:rPr lang="sv-SE" sz="1600" i="1" dirty="0">
                <a:latin typeface="Arial"/>
              </a:rPr>
              <a:t>och normkritiskt förhållningssätt gynnar alla </a:t>
            </a:r>
            <a:r>
              <a:rPr lang="sv-SE" sz="1600" i="1" dirty="0" smtClean="0">
                <a:latin typeface="Arial"/>
              </a:rPr>
              <a:t>människor. </a:t>
            </a:r>
            <a:endParaRPr lang="sv-SE" sz="1600" i="1" dirty="0">
              <a:latin typeface="Arial"/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6521450" y="1318496"/>
            <a:ext cx="3081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400" dirty="0">
                <a:solidFill>
                  <a:schemeClr val="bg1"/>
                </a:solidFill>
                <a:latin typeface="Arial"/>
              </a:rPr>
              <a:t>Områden som Kraftsamlingarnas deltagare har </a:t>
            </a:r>
            <a:r>
              <a:rPr lang="sv-SE" sz="1400" dirty="0" smtClean="0">
                <a:solidFill>
                  <a:schemeClr val="bg1"/>
                </a:solidFill>
                <a:latin typeface="Arial"/>
              </a:rPr>
              <a:t>pekat ut </a:t>
            </a:r>
            <a:endParaRPr lang="sv-SE" dirty="0">
              <a:latin typeface="Arial"/>
            </a:endParaRPr>
          </a:p>
        </p:txBody>
      </p:sp>
      <p:pic>
        <p:nvPicPr>
          <p:cNvPr id="7" name="Bildobjekt 6" descr="bildbanners_ppt_nya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538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045634" y="2222501"/>
            <a:ext cx="7495639" cy="3308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v-SE" sz="2400" b="1" dirty="0">
                <a:solidFill>
                  <a:srgbClr val="0D68B0"/>
                </a:solidFill>
                <a:latin typeface="Arial"/>
              </a:rPr>
              <a:t>Mångfald </a:t>
            </a:r>
          </a:p>
          <a:p>
            <a:r>
              <a:rPr lang="sv-SE" dirty="0" smtClean="0">
                <a:latin typeface="Arial"/>
              </a:rPr>
              <a:t>Det finns </a:t>
            </a:r>
            <a:r>
              <a:rPr lang="sv-SE" dirty="0">
                <a:latin typeface="Arial"/>
              </a:rPr>
              <a:t>behov i Norrbotten av </a:t>
            </a:r>
            <a:r>
              <a:rPr lang="sv-SE" dirty="0" smtClean="0">
                <a:latin typeface="Arial"/>
              </a:rPr>
              <a:t>bättre </a:t>
            </a:r>
            <a:r>
              <a:rPr lang="sv-SE" dirty="0">
                <a:latin typeface="Arial"/>
              </a:rPr>
              <a:t>ta tillvara alla människors </a:t>
            </a:r>
            <a:r>
              <a:rPr lang="sv-SE" dirty="0" smtClean="0">
                <a:latin typeface="Arial"/>
              </a:rPr>
              <a:t>kompetens. </a:t>
            </a:r>
            <a:r>
              <a:rPr lang="sv-SE" dirty="0">
                <a:latin typeface="Arial"/>
              </a:rPr>
              <a:t>A</a:t>
            </a:r>
            <a:r>
              <a:rPr lang="sv-SE" dirty="0" smtClean="0">
                <a:latin typeface="Arial"/>
              </a:rPr>
              <a:t>tt </a:t>
            </a:r>
            <a:r>
              <a:rPr lang="sv-SE" dirty="0">
                <a:latin typeface="Arial"/>
              </a:rPr>
              <a:t>respektera </a:t>
            </a:r>
            <a:r>
              <a:rPr lang="sv-SE" dirty="0" smtClean="0">
                <a:latin typeface="Arial"/>
              </a:rPr>
              <a:t>varandra, </a:t>
            </a:r>
            <a:r>
              <a:rPr lang="sv-SE" dirty="0">
                <a:latin typeface="Arial"/>
              </a:rPr>
              <a:t>skapa trygghet </a:t>
            </a:r>
            <a:r>
              <a:rPr lang="sv-SE" dirty="0" smtClean="0">
                <a:latin typeface="Arial"/>
              </a:rPr>
              <a:t>och </a:t>
            </a:r>
            <a:r>
              <a:rPr lang="sv-SE" dirty="0">
                <a:latin typeface="Arial"/>
              </a:rPr>
              <a:t>säkerställa </a:t>
            </a:r>
            <a:r>
              <a:rPr lang="sv-SE" dirty="0" smtClean="0">
                <a:latin typeface="Arial"/>
              </a:rPr>
              <a:t/>
            </a:r>
            <a:br>
              <a:rPr lang="sv-SE" dirty="0" smtClean="0">
                <a:latin typeface="Arial"/>
              </a:rPr>
            </a:br>
            <a:r>
              <a:rPr lang="sv-SE" dirty="0" smtClean="0">
                <a:latin typeface="Arial"/>
              </a:rPr>
              <a:t>de </a:t>
            </a:r>
            <a:r>
              <a:rPr lang="sv-SE" dirty="0">
                <a:latin typeface="Arial"/>
              </a:rPr>
              <a:t>mänskliga </a:t>
            </a:r>
            <a:r>
              <a:rPr lang="sv-SE" dirty="0" smtClean="0">
                <a:latin typeface="Arial"/>
              </a:rPr>
              <a:t>rättigheterna. </a:t>
            </a:r>
          </a:p>
          <a:p>
            <a:endParaRPr lang="sv-SE" dirty="0" smtClean="0">
              <a:latin typeface="Arial"/>
            </a:endParaRPr>
          </a:p>
          <a:p>
            <a:r>
              <a:rPr lang="sv-SE" dirty="0" smtClean="0">
                <a:latin typeface="Arial"/>
              </a:rPr>
              <a:t>Särskilt lyfter deltagarna fram:</a:t>
            </a:r>
          </a:p>
          <a:p>
            <a:pPr marL="285750" indent="-285750">
              <a:buFont typeface="Arial"/>
              <a:buChar char="•"/>
            </a:pPr>
            <a:r>
              <a:rPr lang="sv-SE" dirty="0" smtClean="0">
                <a:latin typeface="Arial"/>
              </a:rPr>
              <a:t>Ledarskapet </a:t>
            </a:r>
            <a:r>
              <a:rPr lang="sv-SE" dirty="0">
                <a:latin typeface="Arial"/>
              </a:rPr>
              <a:t>och </a:t>
            </a:r>
            <a:r>
              <a:rPr lang="sv-SE" dirty="0" smtClean="0">
                <a:latin typeface="Arial"/>
              </a:rPr>
              <a:t>goda exempel </a:t>
            </a:r>
            <a:r>
              <a:rPr lang="sv-SE" dirty="0">
                <a:latin typeface="Arial"/>
              </a:rPr>
              <a:t>är viktiga. </a:t>
            </a:r>
            <a:endParaRPr lang="sv-SE" dirty="0" smtClean="0">
              <a:latin typeface="Arial"/>
            </a:endParaRPr>
          </a:p>
          <a:p>
            <a:pPr marL="285750" indent="-285750">
              <a:buFont typeface="Arial"/>
              <a:buChar char="•"/>
            </a:pPr>
            <a:r>
              <a:rPr lang="sv-SE" dirty="0" smtClean="0">
                <a:latin typeface="Arial"/>
              </a:rPr>
              <a:t>Individen behöver stå mer </a:t>
            </a:r>
            <a:r>
              <a:rPr lang="sv-SE" dirty="0">
                <a:latin typeface="Arial"/>
              </a:rPr>
              <a:t>i centrum, inte grupptillhörighet och myter. </a:t>
            </a:r>
            <a:endParaRPr lang="sv-SE" dirty="0" smtClean="0">
              <a:latin typeface="Arial"/>
            </a:endParaRPr>
          </a:p>
          <a:p>
            <a:pPr marL="285750" indent="-285750">
              <a:buFont typeface="Arial"/>
              <a:buChar char="•"/>
            </a:pPr>
            <a:r>
              <a:rPr lang="sv-SE" dirty="0" smtClean="0">
                <a:latin typeface="Arial"/>
              </a:rPr>
              <a:t>Öppenhet</a:t>
            </a:r>
            <a:r>
              <a:rPr lang="sv-SE" dirty="0">
                <a:latin typeface="Arial"/>
              </a:rPr>
              <a:t>, mod och nyfikenhet behöver stärkas.</a:t>
            </a:r>
            <a:endParaRPr lang="sv-SE" dirty="0" smtClean="0">
              <a:latin typeface="Arial"/>
            </a:endParaRPr>
          </a:p>
          <a:p>
            <a:pPr marL="285750" indent="-285750">
              <a:buFont typeface="Arial"/>
              <a:buChar char="•"/>
            </a:pPr>
            <a:r>
              <a:rPr lang="sv-SE" dirty="0" smtClean="0">
                <a:latin typeface="Arial"/>
              </a:rPr>
              <a:t>Mångfald </a:t>
            </a:r>
            <a:r>
              <a:rPr lang="sv-SE" dirty="0">
                <a:latin typeface="Arial"/>
              </a:rPr>
              <a:t>är </a:t>
            </a:r>
            <a:r>
              <a:rPr lang="sv-SE" dirty="0" smtClean="0">
                <a:latin typeface="Arial"/>
              </a:rPr>
              <a:t>värdefullt, lönsamt </a:t>
            </a:r>
            <a:r>
              <a:rPr lang="sv-SE" dirty="0">
                <a:latin typeface="Arial"/>
              </a:rPr>
              <a:t>och </a:t>
            </a:r>
            <a:r>
              <a:rPr lang="sv-SE" dirty="0" smtClean="0">
                <a:latin typeface="Arial"/>
              </a:rPr>
              <a:t>nödvändigt. </a:t>
            </a:r>
            <a:endParaRPr lang="sv-SE" dirty="0">
              <a:latin typeface="Arial"/>
            </a:endParaRPr>
          </a:p>
          <a:p>
            <a:endParaRPr lang="sv-SE" dirty="0">
              <a:latin typeface="Arial"/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1045633" y="5536210"/>
            <a:ext cx="749564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sz="1600" i="1" dirty="0" smtClean="0">
                <a:solidFill>
                  <a:schemeClr val="accent1"/>
                </a:solidFill>
                <a:latin typeface="Arial"/>
              </a:rPr>
              <a:t>Definition ”mångfald”: </a:t>
            </a:r>
            <a:r>
              <a:rPr lang="sv-SE" sz="1600" i="1" dirty="0">
                <a:latin typeface="Arial"/>
              </a:rPr>
              <a:t>En öppen och bejakande kultur inom alla områden och på alla nivåer. En blandning av människor med olika </a:t>
            </a:r>
            <a:r>
              <a:rPr lang="sv-SE" sz="1600" i="1" dirty="0" smtClean="0">
                <a:latin typeface="Arial"/>
              </a:rPr>
              <a:t>bakgrunder, </a:t>
            </a:r>
            <a:r>
              <a:rPr lang="sv-SE" sz="1600" i="1" dirty="0">
                <a:latin typeface="Arial"/>
              </a:rPr>
              <a:t>tillhörigheter, färdigheter, erfarenheter, kunskaper och personligheter</a:t>
            </a:r>
            <a:r>
              <a:rPr lang="sv-SE" sz="1600" i="1" dirty="0" smtClean="0">
                <a:latin typeface="Arial"/>
              </a:rPr>
              <a:t>.</a:t>
            </a:r>
            <a:endParaRPr lang="sv-SE" sz="1600" i="1" dirty="0">
              <a:latin typeface="Arial"/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6521450" y="1318496"/>
            <a:ext cx="3081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400" dirty="0">
                <a:solidFill>
                  <a:schemeClr val="bg1"/>
                </a:solidFill>
                <a:latin typeface="Arial"/>
              </a:rPr>
              <a:t>Områden som Kraftsamlingarnas deltagare har </a:t>
            </a:r>
            <a:r>
              <a:rPr lang="sv-SE" sz="1400" dirty="0" smtClean="0">
                <a:solidFill>
                  <a:schemeClr val="bg1"/>
                </a:solidFill>
                <a:latin typeface="Arial"/>
              </a:rPr>
              <a:t>pekat ut </a:t>
            </a:r>
            <a:endParaRPr lang="sv-SE" dirty="0">
              <a:latin typeface="Arial"/>
            </a:endParaRPr>
          </a:p>
        </p:txBody>
      </p:sp>
      <p:pic>
        <p:nvPicPr>
          <p:cNvPr id="7" name="Bildobjekt 6" descr="bildbanners_ppt_nya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135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045634" y="2222501"/>
            <a:ext cx="7099299" cy="3308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v-SE" sz="2400" b="1" dirty="0">
                <a:solidFill>
                  <a:srgbClr val="0D68B0"/>
                </a:solidFill>
                <a:latin typeface="Arial"/>
              </a:rPr>
              <a:t>Integration</a:t>
            </a:r>
          </a:p>
          <a:p>
            <a:r>
              <a:rPr lang="sv-SE" dirty="0" smtClean="0">
                <a:latin typeface="Arial"/>
              </a:rPr>
              <a:t>Det är </a:t>
            </a:r>
            <a:r>
              <a:rPr lang="sv-SE" dirty="0">
                <a:latin typeface="Arial"/>
              </a:rPr>
              <a:t>för svårt för inflyttade människor </a:t>
            </a:r>
            <a:r>
              <a:rPr lang="sv-SE" dirty="0" smtClean="0">
                <a:latin typeface="Arial"/>
              </a:rPr>
              <a:t>att </a:t>
            </a:r>
            <a:r>
              <a:rPr lang="sv-SE" dirty="0">
                <a:latin typeface="Arial"/>
              </a:rPr>
              <a:t>få plats på arbetsmarknaden och i det sociala livet, </a:t>
            </a:r>
            <a:r>
              <a:rPr lang="sv-SE" dirty="0" smtClean="0">
                <a:latin typeface="Arial"/>
              </a:rPr>
              <a:t>och våra samhällen </a:t>
            </a:r>
            <a:r>
              <a:rPr lang="sv-SE" dirty="0">
                <a:latin typeface="Arial"/>
              </a:rPr>
              <a:t>är för segregerade. M</a:t>
            </a:r>
            <a:r>
              <a:rPr lang="sv-SE" dirty="0" smtClean="0">
                <a:latin typeface="Arial"/>
              </a:rPr>
              <a:t>änniskors kompetens </a:t>
            </a:r>
            <a:r>
              <a:rPr lang="sv-SE" dirty="0">
                <a:latin typeface="Arial"/>
              </a:rPr>
              <a:t>och förmåga </a:t>
            </a:r>
            <a:r>
              <a:rPr lang="sv-SE" dirty="0" smtClean="0">
                <a:latin typeface="Arial"/>
              </a:rPr>
              <a:t>tas </a:t>
            </a:r>
            <a:r>
              <a:rPr lang="sv-SE" dirty="0">
                <a:latin typeface="Arial"/>
              </a:rPr>
              <a:t>inte till </a:t>
            </a:r>
            <a:r>
              <a:rPr lang="sv-SE" dirty="0" smtClean="0">
                <a:latin typeface="Arial"/>
              </a:rPr>
              <a:t>vara. </a:t>
            </a:r>
            <a:r>
              <a:rPr lang="sv-SE" dirty="0">
                <a:latin typeface="Arial"/>
              </a:rPr>
              <a:t>D</a:t>
            </a:r>
            <a:r>
              <a:rPr lang="sv-SE" dirty="0" smtClean="0">
                <a:latin typeface="Arial"/>
              </a:rPr>
              <a:t>et </a:t>
            </a:r>
            <a:r>
              <a:rPr lang="sv-SE" dirty="0">
                <a:latin typeface="Arial"/>
              </a:rPr>
              <a:t>hindrar utveckling, både personligt och </a:t>
            </a:r>
            <a:r>
              <a:rPr lang="sv-SE" dirty="0" smtClean="0">
                <a:latin typeface="Arial"/>
              </a:rPr>
              <a:t>samhälleligt, </a:t>
            </a:r>
            <a:r>
              <a:rPr lang="sv-SE" dirty="0">
                <a:latin typeface="Arial"/>
              </a:rPr>
              <a:t>för både gamla och nya norrbottningar. </a:t>
            </a:r>
            <a:endParaRPr lang="sv-SE" dirty="0" smtClean="0">
              <a:latin typeface="Arial"/>
            </a:endParaRPr>
          </a:p>
          <a:p>
            <a:endParaRPr lang="sv-SE" dirty="0" smtClean="0">
              <a:latin typeface="Arial"/>
            </a:endParaRPr>
          </a:p>
          <a:p>
            <a:r>
              <a:rPr lang="sv-SE" dirty="0" smtClean="0">
                <a:latin typeface="Arial"/>
              </a:rPr>
              <a:t>Vi behöver öka insikten om: </a:t>
            </a:r>
          </a:p>
          <a:p>
            <a:pPr marL="285750" indent="-285750">
              <a:buFont typeface="Arial"/>
              <a:buChar char="•"/>
            </a:pPr>
            <a:r>
              <a:rPr lang="sv-SE" dirty="0">
                <a:latin typeface="Arial"/>
              </a:rPr>
              <a:t>A</a:t>
            </a:r>
            <a:r>
              <a:rPr lang="sv-SE" dirty="0" smtClean="0">
                <a:latin typeface="Arial"/>
              </a:rPr>
              <a:t>tt integration är ömsesidigt, </a:t>
            </a:r>
            <a:r>
              <a:rPr lang="sv-SE" dirty="0">
                <a:latin typeface="Arial"/>
              </a:rPr>
              <a:t>en </a:t>
            </a:r>
            <a:r>
              <a:rPr lang="sv-SE" dirty="0" err="1">
                <a:latin typeface="Arial"/>
              </a:rPr>
              <a:t>tvåvägshandling</a:t>
            </a:r>
            <a:r>
              <a:rPr lang="sv-SE" dirty="0" smtClean="0">
                <a:latin typeface="Arial"/>
              </a:rPr>
              <a:t>.</a:t>
            </a:r>
          </a:p>
          <a:p>
            <a:pPr marL="285750" indent="-285750">
              <a:buFont typeface="Arial"/>
              <a:buChar char="•"/>
            </a:pPr>
            <a:r>
              <a:rPr lang="sv-SE" dirty="0" smtClean="0">
                <a:latin typeface="Arial"/>
              </a:rPr>
              <a:t>Att inflyttning är nödvändigt för Norrbotten.</a:t>
            </a:r>
            <a:endParaRPr lang="sv-SE" dirty="0">
              <a:latin typeface="Arial"/>
            </a:endParaRPr>
          </a:p>
          <a:p>
            <a:endParaRPr lang="sv-SE" dirty="0">
              <a:latin typeface="Arial"/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1045633" y="5540997"/>
            <a:ext cx="6472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i="1" dirty="0" smtClean="0">
                <a:solidFill>
                  <a:srgbClr val="4F81BD"/>
                </a:solidFill>
                <a:latin typeface="Arial"/>
              </a:rPr>
              <a:t>Definition ”integration”: </a:t>
            </a:r>
            <a:r>
              <a:rPr lang="sv-SE" sz="1600" i="1" dirty="0">
                <a:latin typeface="Arial"/>
              </a:rPr>
              <a:t>Att välkomna </a:t>
            </a:r>
            <a:r>
              <a:rPr lang="sv-SE" sz="1600" i="1" dirty="0" smtClean="0">
                <a:latin typeface="Arial"/>
              </a:rPr>
              <a:t>nya människor. </a:t>
            </a:r>
            <a:r>
              <a:rPr lang="sv-SE" sz="1600" i="1" dirty="0">
                <a:latin typeface="Arial"/>
              </a:rPr>
              <a:t>Att förstå hur bakgrund, kultur och grupptillhörighet påverkar </a:t>
            </a:r>
            <a:r>
              <a:rPr lang="sv-SE" sz="1600" i="1" dirty="0" smtClean="0">
                <a:latin typeface="Arial"/>
              </a:rPr>
              <a:t>både en </a:t>
            </a:r>
            <a:r>
              <a:rPr lang="sv-SE" sz="1600" i="1" dirty="0">
                <a:latin typeface="Arial"/>
              </a:rPr>
              <a:t>själv och andra, och ta detta i beaktande i beslut och i val av handlingssätt. 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6521450" y="1318496"/>
            <a:ext cx="3081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400" dirty="0">
                <a:solidFill>
                  <a:schemeClr val="bg1"/>
                </a:solidFill>
                <a:latin typeface="Arial"/>
              </a:rPr>
              <a:t>Områden som Kraftsamlingarnas deltagare har </a:t>
            </a:r>
            <a:r>
              <a:rPr lang="sv-SE" sz="1400" dirty="0" smtClean="0">
                <a:solidFill>
                  <a:schemeClr val="bg1"/>
                </a:solidFill>
                <a:latin typeface="Arial"/>
              </a:rPr>
              <a:t>pekat ut </a:t>
            </a:r>
            <a:endParaRPr lang="sv-SE" dirty="0">
              <a:latin typeface="Arial"/>
            </a:endParaRPr>
          </a:p>
        </p:txBody>
      </p:sp>
      <p:pic>
        <p:nvPicPr>
          <p:cNvPr id="7" name="Bildobjekt 6" descr="bildbanners_ppt_nya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805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045634" y="2222501"/>
            <a:ext cx="638386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Arial"/>
              </a:rPr>
              <a:t>Och så </a:t>
            </a:r>
            <a:r>
              <a:rPr lang="sv-SE" sz="2400" b="1" dirty="0">
                <a:solidFill>
                  <a:srgbClr val="0D68B0"/>
                </a:solidFill>
                <a:latin typeface="Arial"/>
              </a:rPr>
              <a:t>självbilden</a:t>
            </a:r>
            <a:r>
              <a:rPr lang="sv-SE" dirty="0">
                <a:solidFill>
                  <a:srgbClr val="0D68B0"/>
                </a:solidFill>
                <a:latin typeface="Arial"/>
              </a:rPr>
              <a:t> </a:t>
            </a:r>
            <a:r>
              <a:rPr lang="sv-SE" dirty="0">
                <a:latin typeface="Arial"/>
              </a:rPr>
              <a:t>som en röd tråd genom det </a:t>
            </a:r>
            <a:r>
              <a:rPr lang="sv-SE" dirty="0" smtClean="0">
                <a:latin typeface="Arial"/>
              </a:rPr>
              <a:t>hela.</a:t>
            </a:r>
          </a:p>
          <a:p>
            <a:endParaRPr lang="sv-SE" dirty="0">
              <a:latin typeface="Arial"/>
            </a:endParaRPr>
          </a:p>
          <a:p>
            <a:r>
              <a:rPr lang="sv-SE" dirty="0">
                <a:latin typeface="Arial"/>
              </a:rPr>
              <a:t>En stark </a:t>
            </a:r>
            <a:r>
              <a:rPr lang="sv-SE" dirty="0" smtClean="0">
                <a:latin typeface="Arial"/>
              </a:rPr>
              <a:t>självkänsla:</a:t>
            </a:r>
          </a:p>
          <a:p>
            <a:pPr marL="285750" indent="-285750">
              <a:buFont typeface="Arial"/>
              <a:buChar char="•"/>
            </a:pPr>
            <a:r>
              <a:rPr lang="sv-SE" dirty="0">
                <a:latin typeface="Arial"/>
              </a:rPr>
              <a:t>S</a:t>
            </a:r>
            <a:r>
              <a:rPr lang="sv-SE" dirty="0" smtClean="0">
                <a:latin typeface="Arial"/>
              </a:rPr>
              <a:t>kapar trygghet.</a:t>
            </a:r>
          </a:p>
          <a:p>
            <a:pPr marL="285750" indent="-285750">
              <a:buFont typeface="Arial"/>
              <a:buChar char="•"/>
            </a:pPr>
            <a:r>
              <a:rPr lang="sv-SE" dirty="0">
                <a:latin typeface="Arial"/>
              </a:rPr>
              <a:t>M</a:t>
            </a:r>
            <a:r>
              <a:rPr lang="sv-SE" dirty="0" smtClean="0">
                <a:latin typeface="Arial"/>
              </a:rPr>
              <a:t>otverkar rädsla för andra människor och företeelser.</a:t>
            </a:r>
            <a:endParaRPr lang="sv-SE" dirty="0">
              <a:latin typeface="Arial"/>
            </a:endParaRPr>
          </a:p>
          <a:p>
            <a:endParaRPr lang="sv-SE" dirty="0" smtClean="0">
              <a:latin typeface="Arial"/>
            </a:endParaRPr>
          </a:p>
          <a:p>
            <a:r>
              <a:rPr lang="sv-SE" dirty="0" smtClean="0">
                <a:latin typeface="Arial"/>
              </a:rPr>
              <a:t>Stolthet </a:t>
            </a:r>
            <a:r>
              <a:rPr lang="sv-SE" dirty="0">
                <a:latin typeface="Arial"/>
              </a:rPr>
              <a:t>och positiv självbild är viktigt för att </a:t>
            </a:r>
            <a:r>
              <a:rPr lang="sv-SE" dirty="0" smtClean="0">
                <a:latin typeface="Arial"/>
              </a:rPr>
              <a:t>attrahera, </a:t>
            </a:r>
            <a:r>
              <a:rPr lang="sv-SE" dirty="0">
                <a:latin typeface="Arial"/>
              </a:rPr>
              <a:t>och öppet ta emot inflyttare. </a:t>
            </a:r>
            <a:endParaRPr lang="sv-SE" dirty="0" smtClean="0">
              <a:latin typeface="Arial"/>
            </a:endParaRPr>
          </a:p>
          <a:p>
            <a:endParaRPr lang="sv-SE" dirty="0" smtClean="0">
              <a:latin typeface="Arial"/>
            </a:endParaRPr>
          </a:p>
          <a:p>
            <a:endParaRPr lang="sv-SE" dirty="0">
              <a:latin typeface="Arial"/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6521450" y="1318496"/>
            <a:ext cx="3081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400" dirty="0">
                <a:solidFill>
                  <a:schemeClr val="bg1"/>
                </a:solidFill>
                <a:latin typeface="Arial"/>
              </a:rPr>
              <a:t>Områden som Kraftsamlingarnas deltagare har </a:t>
            </a:r>
            <a:r>
              <a:rPr lang="sv-SE" sz="1400" dirty="0" smtClean="0">
                <a:solidFill>
                  <a:schemeClr val="bg1"/>
                </a:solidFill>
                <a:latin typeface="Arial"/>
              </a:rPr>
              <a:t>pekat ut </a:t>
            </a:r>
            <a:endParaRPr lang="sv-SE" dirty="0">
              <a:latin typeface="Arial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1045633" y="5513025"/>
            <a:ext cx="749564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i="1" dirty="0">
                <a:solidFill>
                  <a:srgbClr val="4F81BD"/>
                </a:solidFill>
                <a:latin typeface="Arial"/>
              </a:rPr>
              <a:t>Definition </a:t>
            </a:r>
            <a:r>
              <a:rPr lang="sv-SE" sz="1600" i="1" dirty="0" smtClean="0">
                <a:solidFill>
                  <a:srgbClr val="4F81BD"/>
                </a:solidFill>
                <a:latin typeface="Arial"/>
              </a:rPr>
              <a:t>”självbild”</a:t>
            </a:r>
            <a:r>
              <a:rPr lang="sv-SE" sz="1600" i="1" dirty="0">
                <a:solidFill>
                  <a:srgbClr val="4F81BD"/>
                </a:solidFill>
                <a:latin typeface="Arial"/>
              </a:rPr>
              <a:t>: </a:t>
            </a:r>
            <a:r>
              <a:rPr lang="sv-SE" sz="1600" i="1" dirty="0" smtClean="0">
                <a:latin typeface="Arial"/>
              </a:rPr>
              <a:t>Självkänsla och stolthet kommer inifrån. </a:t>
            </a:r>
            <a:r>
              <a:rPr lang="sv-SE" sz="1600" i="1" dirty="0">
                <a:latin typeface="Arial"/>
              </a:rPr>
              <a:t/>
            </a:r>
            <a:br>
              <a:rPr lang="sv-SE" sz="1600" i="1" dirty="0">
                <a:latin typeface="Arial"/>
              </a:rPr>
            </a:br>
            <a:r>
              <a:rPr lang="sv-SE" sz="1600" i="1" dirty="0" smtClean="0">
                <a:latin typeface="Arial"/>
              </a:rPr>
              <a:t>Tillsammans påverkar de bilden av dig, både din egen och andras.</a:t>
            </a:r>
            <a:endParaRPr lang="sv-SE" sz="1600" dirty="0"/>
          </a:p>
        </p:txBody>
      </p:sp>
      <p:pic>
        <p:nvPicPr>
          <p:cNvPr id="9" name="Bildobjekt 8" descr="bildbanners_ppt_nya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777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045634" y="2247901"/>
            <a:ext cx="649816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 smtClean="0">
                <a:solidFill>
                  <a:srgbClr val="0D68B0"/>
                </a:solidFill>
                <a:latin typeface="Arial"/>
              </a:rPr>
              <a:t>Framtidsbilder </a:t>
            </a:r>
            <a:r>
              <a:rPr lang="sv-SE" sz="3600" dirty="0">
                <a:solidFill>
                  <a:srgbClr val="0D68B0"/>
                </a:solidFill>
                <a:latin typeface="Arial"/>
              </a:rPr>
              <a:t>som inspirerar och </a:t>
            </a:r>
            <a:r>
              <a:rPr lang="sv-SE" sz="3600" dirty="0" smtClean="0">
                <a:solidFill>
                  <a:srgbClr val="0D68B0"/>
                </a:solidFill>
                <a:latin typeface="Arial"/>
              </a:rPr>
              <a:t>som kompletterar Norrbottens visioner</a:t>
            </a:r>
            <a:endParaRPr lang="sv-SE" sz="3600" dirty="0">
              <a:solidFill>
                <a:srgbClr val="0D68B0"/>
              </a:solidFill>
              <a:latin typeface="Arial"/>
            </a:endParaRPr>
          </a:p>
        </p:txBody>
      </p:sp>
      <p:pic>
        <p:nvPicPr>
          <p:cNvPr id="4" name="Bildobjekt 3" descr="bildbanners_ppt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1981200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6136217" y="1318496"/>
            <a:ext cx="3467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400" dirty="0" smtClean="0">
                <a:solidFill>
                  <a:schemeClr val="bg1"/>
                </a:solidFill>
                <a:latin typeface="Arial"/>
              </a:rPr>
              <a:t>Framtidsbilder som inspirerar och som kompletterar Norrbottens visioner</a:t>
            </a:r>
            <a:endParaRPr lang="sv-SE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9853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045634" y="2226295"/>
            <a:ext cx="686646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>
                <a:solidFill>
                  <a:srgbClr val="0D68B0"/>
                </a:solidFill>
                <a:latin typeface="Arial"/>
              </a:rPr>
              <a:t>Samverkan </a:t>
            </a:r>
            <a:r>
              <a:rPr lang="sv-SE" sz="2400" b="1" dirty="0">
                <a:solidFill>
                  <a:srgbClr val="0D68B0"/>
                </a:solidFill>
                <a:latin typeface="Arial"/>
              </a:rPr>
              <a:t>och samsyn i ledarskapet</a:t>
            </a:r>
            <a:endParaRPr lang="sv-SE" sz="2400" dirty="0">
              <a:solidFill>
                <a:srgbClr val="0D68B0"/>
              </a:solidFill>
              <a:latin typeface="Arial"/>
            </a:endParaRPr>
          </a:p>
          <a:p>
            <a:endParaRPr lang="sv-SE" dirty="0" smtClean="0">
              <a:latin typeface="Arial"/>
            </a:endParaRPr>
          </a:p>
          <a:p>
            <a:r>
              <a:rPr lang="sv-SE" dirty="0" smtClean="0">
                <a:latin typeface="Arial"/>
              </a:rPr>
              <a:t>Den </a:t>
            </a:r>
            <a:r>
              <a:rPr lang="sv-SE" dirty="0">
                <a:latin typeface="Arial"/>
              </a:rPr>
              <a:t>övergripande visionen för hållbar tillväxt i Norrbotten har tidigare arbetats fram av det regionala </a:t>
            </a:r>
            <a:r>
              <a:rPr lang="sv-SE" dirty="0" smtClean="0">
                <a:latin typeface="Arial"/>
              </a:rPr>
              <a:t>partnerskapet. </a:t>
            </a:r>
          </a:p>
          <a:p>
            <a:endParaRPr lang="sv-SE" dirty="0" smtClean="0">
              <a:latin typeface="Arial"/>
            </a:endParaRPr>
          </a:p>
          <a:p>
            <a:r>
              <a:rPr lang="sv-SE" i="1" dirty="0" smtClean="0">
                <a:solidFill>
                  <a:srgbClr val="FF8000"/>
                </a:solidFill>
                <a:latin typeface="Arial"/>
              </a:rPr>
              <a:t>”</a:t>
            </a:r>
            <a:r>
              <a:rPr lang="sv-SE" i="1" dirty="0">
                <a:solidFill>
                  <a:srgbClr val="FF8000"/>
                </a:solidFill>
                <a:latin typeface="Arial"/>
              </a:rPr>
              <a:t>Norrbotten – för attraktiva livsmiljöer och hållbar tillväxt i Sverige och Europa.”</a:t>
            </a:r>
            <a:r>
              <a:rPr lang="sv-SE" dirty="0">
                <a:solidFill>
                  <a:srgbClr val="FF8000"/>
                </a:solidFill>
                <a:latin typeface="Arial"/>
              </a:rPr>
              <a:t> </a:t>
            </a:r>
            <a:endParaRPr lang="sv-SE" dirty="0" smtClean="0">
              <a:solidFill>
                <a:srgbClr val="FF8000"/>
              </a:solidFill>
              <a:latin typeface="Arial"/>
            </a:endParaRPr>
          </a:p>
          <a:p>
            <a:endParaRPr lang="sv-SE" dirty="0">
              <a:solidFill>
                <a:srgbClr val="FF8000"/>
              </a:solidFill>
              <a:latin typeface="Arial"/>
            </a:endParaRPr>
          </a:p>
          <a:p>
            <a:r>
              <a:rPr lang="sv-SE" dirty="0" smtClean="0">
                <a:latin typeface="Arial"/>
              </a:rPr>
              <a:t>Det </a:t>
            </a:r>
            <a:r>
              <a:rPr lang="sv-SE" dirty="0">
                <a:latin typeface="Arial"/>
              </a:rPr>
              <a:t>är utgångspunkten i den regionala utvecklingsstrategin, RUS, som är styrande för många andra </a:t>
            </a:r>
            <a:r>
              <a:rPr lang="sv-SE" dirty="0" smtClean="0">
                <a:latin typeface="Arial"/>
              </a:rPr>
              <a:t>strategier och planer. </a:t>
            </a:r>
            <a:endParaRPr lang="sv-SE" dirty="0">
              <a:latin typeface="Arial"/>
            </a:endParaRPr>
          </a:p>
        </p:txBody>
      </p:sp>
      <p:pic>
        <p:nvPicPr>
          <p:cNvPr id="7" name="Bildobjekt 6" descr="bildbanners_ppt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1981200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6136217" y="1318496"/>
            <a:ext cx="3467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400" dirty="0" smtClean="0">
                <a:solidFill>
                  <a:schemeClr val="bg1"/>
                </a:solidFill>
                <a:latin typeface="Arial"/>
              </a:rPr>
              <a:t>Framtidsbilder som inspirerar och som kompletterar Norrbottens visioner</a:t>
            </a:r>
            <a:endParaRPr lang="sv-SE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801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3136</TotalTime>
  <Words>738</Words>
  <Application>Microsoft Macintosh PowerPoint</Application>
  <PresentationFormat>A4 (210 x 297 mm)</PresentationFormat>
  <Paragraphs>136</Paragraphs>
  <Slides>18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19" baseType="lpstr"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Anja Rödén</dc:creator>
  <cp:lastModifiedBy>Gunnel Vidén</cp:lastModifiedBy>
  <cp:revision>29</cp:revision>
  <cp:lastPrinted>2014-02-07T15:25:15Z</cp:lastPrinted>
  <dcterms:created xsi:type="dcterms:W3CDTF">2014-01-24T12:04:33Z</dcterms:created>
  <dcterms:modified xsi:type="dcterms:W3CDTF">2014-06-05T11:24:35Z</dcterms:modified>
</cp:coreProperties>
</file>